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 id="2147483650" r:id="rId2"/>
  </p:sldMasterIdLst>
  <p:notesMasterIdLst>
    <p:notesMasterId r:id="rId29"/>
  </p:notesMasterIdLst>
  <p:sldIdLst>
    <p:sldId id="256" r:id="rId3"/>
    <p:sldId id="258" r:id="rId4"/>
    <p:sldId id="264" r:id="rId5"/>
    <p:sldId id="265" r:id="rId6"/>
    <p:sldId id="266" r:id="rId7"/>
    <p:sldId id="260" r:id="rId8"/>
    <p:sldId id="261" r:id="rId9"/>
    <p:sldId id="262" r:id="rId10"/>
    <p:sldId id="267" r:id="rId11"/>
    <p:sldId id="268" r:id="rId12"/>
    <p:sldId id="263" r:id="rId13"/>
    <p:sldId id="271" r:id="rId14"/>
    <p:sldId id="272" r:id="rId15"/>
    <p:sldId id="273" r:id="rId16"/>
    <p:sldId id="275" r:id="rId17"/>
    <p:sldId id="276" r:id="rId18"/>
    <p:sldId id="281" r:id="rId19"/>
    <p:sldId id="285" r:id="rId20"/>
    <p:sldId id="286" r:id="rId21"/>
    <p:sldId id="278" r:id="rId22"/>
    <p:sldId id="280" r:id="rId23"/>
    <p:sldId id="287" r:id="rId24"/>
    <p:sldId id="284" r:id="rId25"/>
    <p:sldId id="279" r:id="rId26"/>
    <p:sldId id="283" r:id="rId27"/>
    <p:sldId id="270" r:id="rId28"/>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4" d="100"/>
          <a:sy n="44" d="100"/>
        </p:scale>
        <p:origin x="-132" y="-40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0431440"/>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98BD79B-15A6-49BA-987B-F80F21847B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7F7D206F-CE06-4E48-B79B-60C820631A4D}" type="slidenum">
              <a:rPr lang="es-VE"/>
              <a:pPr/>
              <a:t>15</a:t>
            </a:fld>
            <a:endParaRPr lang="es-VE"/>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xfrm>
            <a:off x="914400" y="4343400"/>
            <a:ext cx="5029200" cy="4114800"/>
          </a:xfrm>
        </p:spPr>
        <p:txBody>
          <a:bodyPr/>
          <a:lstStyle/>
          <a:p>
            <a:r>
              <a:rPr lang="en-US"/>
              <a:t>Rising barometer readings indicate that a high pressure system is approaching.  Higher atmospheric pressure is usually associated with fair weather and clearing skies.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2E1D61DC-F4EB-42B0-A74D-FC22A5D4637F}" type="slidenum">
              <a:rPr lang="es-VE"/>
              <a:pPr/>
              <a:t>16</a:t>
            </a:fld>
            <a:endParaRPr lang="es-VE"/>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914400" y="4343400"/>
            <a:ext cx="5029200" cy="4114800"/>
          </a:xfrm>
        </p:spPr>
        <p:txBody>
          <a:bodyPr/>
          <a:lstStyle/>
          <a:p>
            <a:r>
              <a:rPr lang="en-US"/>
              <a:t>Falling barometer readings usually indicate the approach of an area of low pressure.  Low pressure readings are usually associated with storm systems.  Tornadoes and hurricanes can produce very low barometric readings.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32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48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719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334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72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5347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742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14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4844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344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999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989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061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3797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91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372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573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604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677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4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052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252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49" name="Picture 1" descr="DingBat_HD.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2051"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encrypted.google.com/url?sa=i&amp;rct=j&amp;q=1%202%203%204%205%20fingers&amp;source=images&amp;cd=&amp;cad=rja&amp;docid=sqZAb0DxbUnecM&amp;tbnid=QpPSSg3B9YFpmM:&amp;ved=0CAUQjRw&amp;url=http://marketing.anchormobile.net/blog/bid/174642/Optimizing-Your-Site-For-Mobile&amp;ei=fPNEUoz4BYmM9ATp_4CAAQ&amp;psig=AFQjCNF1FHt1P4Esn689eKIApnwqbJIuQA&amp;ust=138033686483805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hyperlink" Target="http://www.google.com/url?sa=i&amp;rct=j&amp;q=&amp;esrc=s&amp;frm=1&amp;source=images&amp;cd=&amp;cad=rja&amp;docid=c-VDa_mfe12zTM&amp;tbnid=lnsHFGnwLYjUFM:&amp;ved=0CAUQjRw&amp;url=http://www.wisegeek.org/what-is-a-barometer.htm&amp;ei=lAuYUrbNIMPckQfOw4CwDg&amp;bvm=bv.57155469,d.eW0&amp;psig=AFQjCNF-ViNDWkHkRz08h29fpzAg3wRSVg&amp;ust=138578220645021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amazon.com/gp/product/images/B000RI8688/ref=dp_image_z_0?ie=UTF8&amp;n=3375251&amp;s=sporting-goo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r>
              <a:rPr lang="en-US" altLang="en-US"/>
              <a:t>WEATHER EQUIPMENT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11703050" cy="1625600"/>
          </a:xfrm>
        </p:spPr>
        <p:txBody>
          <a:bodyPr/>
          <a:lstStyle/>
          <a:p>
            <a:r>
              <a:rPr lang="en-US" altLang="en-US" sz="8000" i="0" dirty="0" smtClean="0">
                <a:solidFill>
                  <a:srgbClr val="FFFF00"/>
                </a:solidFill>
                <a:latin typeface="Century" pitchFamily="18" charset="0"/>
                <a:ea typeface="Century" pitchFamily="18" charset="0"/>
                <a:cs typeface="Century" pitchFamily="18" charset="0"/>
                <a:sym typeface="Century" pitchFamily="18" charset="0"/>
              </a:rPr>
              <a:t>Weather satellites</a:t>
            </a:r>
            <a:endParaRPr lang="en-US" dirty="0"/>
          </a:p>
        </p:txBody>
      </p:sp>
      <p:sp>
        <p:nvSpPr>
          <p:cNvPr id="3" name="Content Placeholder 2"/>
          <p:cNvSpPr>
            <a:spLocks noGrp="1"/>
          </p:cNvSpPr>
          <p:nvPr>
            <p:ph idx="1"/>
          </p:nvPr>
        </p:nvSpPr>
        <p:spPr>
          <a:xfrm>
            <a:off x="330200" y="1371600"/>
            <a:ext cx="12344400" cy="6435725"/>
          </a:xfrm>
        </p:spPr>
        <p:txBody>
          <a:bodyPr/>
          <a:lstStyle/>
          <a:p>
            <a:pPr marL="571500" indent="-571500">
              <a:buFont typeface="Arial" panose="020B0604020202020204" pitchFamily="34" charset="0"/>
              <a:buChar char="•"/>
            </a:pPr>
            <a:r>
              <a:rPr lang="en-US" dirty="0"/>
              <a:t>Weather satellites </a:t>
            </a:r>
            <a:r>
              <a:rPr lang="en-US" i="0" dirty="0"/>
              <a:t>orbiting Earth produce images </a:t>
            </a:r>
            <a:r>
              <a:rPr lang="en-US" i="0" dirty="0" smtClean="0"/>
              <a:t>of weather </a:t>
            </a:r>
            <a:r>
              <a:rPr lang="en-US" i="0" dirty="0"/>
              <a:t>systems. </a:t>
            </a:r>
            <a:endParaRPr lang="en-US" i="0" dirty="0" smtClean="0"/>
          </a:p>
          <a:p>
            <a:pPr marL="571500" indent="-571500">
              <a:buFont typeface="Arial" panose="020B0604020202020204" pitchFamily="34" charset="0"/>
              <a:buChar char="•"/>
            </a:pPr>
            <a:r>
              <a:rPr lang="en-US" i="0" dirty="0" smtClean="0"/>
              <a:t>Satellites </a:t>
            </a:r>
            <a:r>
              <a:rPr lang="en-US" i="0" dirty="0"/>
              <a:t>can also measure wind speeds</a:t>
            </a:r>
            <a:r>
              <a:rPr lang="en-US" i="0" dirty="0" smtClean="0"/>
              <a:t>, humidity</a:t>
            </a:r>
            <a:r>
              <a:rPr lang="en-US" i="0" dirty="0"/>
              <a:t>, and temperatures from different altitudes.</a:t>
            </a:r>
          </a:p>
          <a:p>
            <a:pPr marL="571500" indent="-571500">
              <a:spcBef>
                <a:spcPts val="0"/>
              </a:spcBef>
              <a:buFont typeface="Arial" panose="020B0604020202020204" pitchFamily="34" charset="0"/>
              <a:buChar char="•"/>
            </a:pPr>
            <a:r>
              <a:rPr lang="en-US" i="0" dirty="0"/>
              <a:t>Meteorologists use </a:t>
            </a:r>
            <a:endParaRPr lang="en-US" i="0" dirty="0" smtClean="0"/>
          </a:p>
          <a:p>
            <a:pPr>
              <a:spcBef>
                <a:spcPts val="0"/>
              </a:spcBef>
            </a:pPr>
            <a:r>
              <a:rPr lang="en-US" i="0" dirty="0" smtClean="0"/>
              <a:t>    weather </a:t>
            </a:r>
            <a:r>
              <a:rPr lang="en-US" i="0" dirty="0"/>
              <a:t>satellites to </a:t>
            </a:r>
            <a:endParaRPr lang="en-US" i="0" dirty="0" smtClean="0"/>
          </a:p>
          <a:p>
            <a:pPr>
              <a:spcBef>
                <a:spcPts val="0"/>
              </a:spcBef>
            </a:pPr>
            <a:r>
              <a:rPr lang="en-US" i="0" dirty="0" smtClean="0"/>
              <a:t>    track </a:t>
            </a:r>
            <a:r>
              <a:rPr lang="en-US" i="0" dirty="0"/>
              <a:t>storms.</a:t>
            </a:r>
            <a:endParaRPr lang="en-US" dirty="0"/>
          </a:p>
        </p:txBody>
      </p:sp>
      <p:pic>
        <p:nvPicPr>
          <p:cNvPr id="4" name="Picture 4" descr="http://disastersurvivaltools.com/wp-content/uploads/2012/05/po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372" y="5090030"/>
            <a:ext cx="6510337" cy="466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293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3" name="AutoShape 1"/>
          <p:cNvSpPr>
            <a:spLocks/>
          </p:cNvSpPr>
          <p:nvPr/>
        </p:nvSpPr>
        <p:spPr bwMode="auto">
          <a:xfrm rot="13549715">
            <a:off x="11457781" y="8427244"/>
            <a:ext cx="1408113" cy="162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defTabSz="914400"/>
            <a:r>
              <a:rPr lang="en-US" altLang="en-US" sz="11200" i="0">
                <a:solidFill>
                  <a:srgbClr val="998B98"/>
                </a:solidFill>
                <a:latin typeface="Wingdings 2" pitchFamily="18" charset="2"/>
                <a:ea typeface="Wingdings 2" pitchFamily="18" charset="2"/>
                <a:cs typeface="Wingdings 2" pitchFamily="18" charset="2"/>
                <a:sym typeface="Wingdings 2" pitchFamily="18" charset="2"/>
              </a:rPr>
              <a:t></a:t>
            </a:r>
            <a:endParaRPr lang="en-US" altLang="en-US"/>
          </a:p>
        </p:txBody>
      </p:sp>
      <p:pic>
        <p:nvPicPr>
          <p:cNvPr id="13314" name="Picture 2" descr="http://budgetcamping.nichegriot.com/wp-content/uploads/2011/08/noaa-weather-map-04-24-200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7225" y="3097213"/>
            <a:ext cx="8493125" cy="662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AutoShape 3"/>
          <p:cNvSpPr>
            <a:spLocks/>
          </p:cNvSpPr>
          <p:nvPr/>
        </p:nvSpPr>
        <p:spPr bwMode="auto">
          <a:xfrm>
            <a:off x="200025" y="604838"/>
            <a:ext cx="4427538" cy="627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altLang="en-US" sz="3800" i="0">
                <a:solidFill>
                  <a:srgbClr val="FFFF00"/>
                </a:solidFill>
                <a:latin typeface="Century" pitchFamily="18" charset="0"/>
                <a:ea typeface="Century" pitchFamily="18" charset="0"/>
                <a:cs typeface="Century" pitchFamily="18" charset="0"/>
                <a:sym typeface="Century" pitchFamily="18" charset="0"/>
              </a:rPr>
              <a:t>Weather Maps</a:t>
            </a:r>
            <a:endParaRPr lang="en-US" altLang="en-US"/>
          </a:p>
        </p:txBody>
      </p:sp>
      <p:sp>
        <p:nvSpPr>
          <p:cNvPr id="13316" name="AutoShape 4"/>
          <p:cNvSpPr>
            <a:spLocks/>
          </p:cNvSpPr>
          <p:nvPr/>
        </p:nvSpPr>
        <p:spPr bwMode="auto">
          <a:xfrm>
            <a:off x="200025" y="1349375"/>
            <a:ext cx="12355513" cy="168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buClr>
                <a:srgbClr val="FFCC00"/>
              </a:buClr>
              <a:buSzPct val="100000"/>
              <a:buFontTx/>
              <a:buChar char="•"/>
            </a:pPr>
            <a:r>
              <a:rPr lang="en-US" altLang="en-US" sz="3400" i="0" dirty="0">
                <a:solidFill>
                  <a:srgbClr val="ECE6FD"/>
                </a:solidFill>
                <a:latin typeface="Century" pitchFamily="18" charset="0"/>
                <a:ea typeface="Century" pitchFamily="18" charset="0"/>
                <a:cs typeface="Century" pitchFamily="18" charset="0"/>
                <a:sym typeface="Century" pitchFamily="18" charset="0"/>
              </a:rPr>
              <a:t> Who Makes the </a:t>
            </a:r>
            <a:r>
              <a:rPr lang="en-US" altLang="en-US" sz="3400" i="0" dirty="0" smtClean="0">
                <a:solidFill>
                  <a:srgbClr val="ECE6FD"/>
                </a:solidFill>
                <a:latin typeface="Century" pitchFamily="18" charset="0"/>
                <a:ea typeface="Century" pitchFamily="18" charset="0"/>
                <a:cs typeface="Century" pitchFamily="18" charset="0"/>
                <a:sym typeface="Century" pitchFamily="18" charset="0"/>
              </a:rPr>
              <a:t>Maps??  </a:t>
            </a:r>
            <a:r>
              <a:rPr lang="en-US" altLang="en-US" sz="3400" i="0" dirty="0">
                <a:solidFill>
                  <a:srgbClr val="ECE6FD"/>
                </a:solidFill>
                <a:latin typeface="Century" pitchFamily="18" charset="0"/>
                <a:ea typeface="Century" pitchFamily="18" charset="0"/>
                <a:cs typeface="Century" pitchFamily="18" charset="0"/>
                <a:sym typeface="Century" pitchFamily="18" charset="0"/>
              </a:rPr>
              <a:t>The National Weather Service produces weather maps based on information gathered from about 1,000 weather stations across the United States.</a:t>
            </a:r>
            <a:endParaRPr lang="en-US" altLang="en-US" sz="1100" i="0" dirty="0">
              <a:solidFill>
                <a:srgbClr val="ECE6FD"/>
              </a:solidFill>
              <a:latin typeface="Century" pitchFamily="18" charset="0"/>
              <a:ea typeface="Century" pitchFamily="18" charset="0"/>
              <a:cs typeface="Century" pitchFamily="18" charset="0"/>
              <a:sym typeface="Century" pitchFamily="18" charset="0"/>
            </a:endParaRPr>
          </a:p>
        </p:txBody>
      </p:sp>
      <p:pic>
        <p:nvPicPr>
          <p:cNvPr id="13317" name="Picture 5" descr="image1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2663"/>
            <a:ext cx="6875463" cy="369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AutoShape 6"/>
          <p:cNvSpPr>
            <a:spLocks/>
          </p:cNvSpPr>
          <p:nvPr/>
        </p:nvSpPr>
        <p:spPr bwMode="auto">
          <a:xfrm>
            <a:off x="4876800" y="322263"/>
            <a:ext cx="6583363" cy="523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altLang="en-US" sz="2800" b="1" i="0">
                <a:solidFill>
                  <a:srgbClr val="ECE6FD"/>
                </a:solidFill>
                <a:latin typeface="Arial" pitchFamily="34" charset="0"/>
                <a:cs typeface="Arial" pitchFamily="34" charset="0"/>
                <a:sym typeface="Arial" pitchFamily="34" charset="0"/>
              </a:rPr>
              <a:t>Section 4  Forecasting the Weather</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7600" y="13393"/>
            <a:ext cx="8128000" cy="2495041"/>
          </a:xfrm>
          <a:prstGeom prst="rect">
            <a:avLst/>
          </a:prstGeom>
          <a:noFill/>
        </p:spPr>
        <p:txBody>
          <a:bodyPr wrap="square" lIns="130046" tIns="65023" rIns="130046" bIns="65023">
            <a:spAutoFit/>
          </a:bodyPr>
          <a:lstStyle/>
          <a:p>
            <a:pPr algn="ctr"/>
            <a:r>
              <a:rPr lang="en-US" sz="7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Fist to Five</a:t>
            </a:r>
          </a:p>
          <a:p>
            <a:pPr algn="ctr"/>
            <a:endParaRPr lang="en-US" sz="7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Rectangle 2"/>
          <p:cNvSpPr/>
          <p:nvPr/>
        </p:nvSpPr>
        <p:spPr>
          <a:xfrm>
            <a:off x="0" y="1524000"/>
            <a:ext cx="12750800" cy="5948293"/>
          </a:xfrm>
          <a:prstGeom prst="rect">
            <a:avLst/>
          </a:prstGeom>
          <a:noFill/>
        </p:spPr>
        <p:txBody>
          <a:bodyPr wrap="square" lIns="130046" tIns="65023" rIns="130046" bIns="65023">
            <a:spAutoFit/>
          </a:bodyPr>
          <a:lstStyle/>
          <a:p>
            <a:r>
              <a:rPr lang="en-US" sz="63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How do you feel about </a:t>
            </a:r>
          </a:p>
          <a:p>
            <a:r>
              <a:rPr lang="en-US" sz="6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weather tools</a:t>
            </a:r>
            <a:r>
              <a:rPr lang="en-US" sz="63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t>
            </a:r>
          </a:p>
          <a:p>
            <a:endParaRPr lang="en-US" sz="63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a:p>
            <a:r>
              <a:rPr lang="en-US" sz="63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Fist…What are we talking </a:t>
            </a:r>
            <a:r>
              <a:rPr lang="en-US" sz="63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about?</a:t>
            </a:r>
          </a:p>
          <a:p>
            <a:r>
              <a:rPr lang="en-US" sz="63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Five….I got this!!!</a:t>
            </a:r>
            <a:endParaRPr lang="en-US" sz="63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82946" name="Picture 2" descr="http://marketing.anchormobile.net/Portals/203973/images/1-2-3-4-5-fingers-on-hand1-resized-600.jpg">
            <a:hlinkClick r:id="rId3"/>
          </p:cNvPr>
          <p:cNvPicPr>
            <a:picLocks noChangeAspect="1" noChangeArrowheads="1"/>
          </p:cNvPicPr>
          <p:nvPr/>
        </p:nvPicPr>
        <p:blipFill>
          <a:blip r:embed="rId4" cstate="print"/>
          <a:srcRect/>
          <a:stretch>
            <a:fillRect/>
          </a:stretch>
        </p:blipFill>
        <p:spPr bwMode="auto">
          <a:xfrm>
            <a:off x="1842347" y="7437119"/>
            <a:ext cx="8128000" cy="2316481"/>
          </a:xfrm>
          <a:prstGeom prst="rect">
            <a:avLst/>
          </a:prstGeom>
          <a:noFill/>
        </p:spPr>
      </p:pic>
    </p:spTree>
    <p:extLst>
      <p:ext uri="{BB962C8B-B14F-4D97-AF65-F5344CB8AC3E}">
        <p14:creationId xmlns:p14="http://schemas.microsoft.com/office/powerpoint/2010/main" val="2544590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a Barometer</a:t>
            </a:r>
            <a:endParaRPr lang="en-US" dirty="0"/>
          </a:p>
        </p:txBody>
      </p:sp>
      <p:sp>
        <p:nvSpPr>
          <p:cNvPr id="3" name="Content Placeholder 2"/>
          <p:cNvSpPr>
            <a:spLocks noGrp="1"/>
          </p:cNvSpPr>
          <p:nvPr>
            <p:ph idx="1"/>
          </p:nvPr>
        </p:nvSpPr>
        <p:spPr/>
        <p:txBody>
          <a:bodyPr/>
          <a:lstStyle/>
          <a:p>
            <a:r>
              <a:rPr lang="en-US" sz="3600" dirty="0" smtClean="0"/>
              <a:t>The main use for a barometer is not so much to read pressure, but to measure </a:t>
            </a:r>
            <a:r>
              <a:rPr lang="en-US" sz="3600" dirty="0" smtClean="0">
                <a:solidFill>
                  <a:srgbClr val="FF0000"/>
                </a:solidFill>
              </a:rPr>
              <a:t>CHANGES</a:t>
            </a:r>
            <a:r>
              <a:rPr lang="en-US" sz="3600" dirty="0" smtClean="0"/>
              <a:t> in pressure over time. The Barometer normally has </a:t>
            </a:r>
            <a:r>
              <a:rPr lang="en-US" sz="3600" dirty="0" smtClean="0">
                <a:solidFill>
                  <a:srgbClr val="FF0000"/>
                </a:solidFill>
              </a:rPr>
              <a:t>two</a:t>
            </a:r>
            <a:r>
              <a:rPr lang="en-US" sz="3600" dirty="0" smtClean="0"/>
              <a:t> needles, the </a:t>
            </a:r>
            <a:r>
              <a:rPr lang="en-US" sz="3600" dirty="0" smtClean="0">
                <a:solidFill>
                  <a:srgbClr val="FF0000"/>
                </a:solidFill>
              </a:rPr>
              <a:t>measuring hand </a:t>
            </a:r>
            <a:r>
              <a:rPr lang="en-US" sz="3600" dirty="0" smtClean="0"/>
              <a:t>that displays the current pressure and the movable needle called the </a:t>
            </a:r>
            <a:r>
              <a:rPr lang="en-US" sz="3600" dirty="0" smtClean="0">
                <a:solidFill>
                  <a:srgbClr val="FF0000"/>
                </a:solidFill>
              </a:rPr>
              <a:t>setting hand</a:t>
            </a:r>
            <a:r>
              <a:rPr lang="en-US" sz="3600" dirty="0" smtClean="0"/>
              <a:t>. </a:t>
            </a:r>
          </a:p>
          <a:p>
            <a:r>
              <a:rPr lang="en-US" sz="3600" dirty="0" smtClean="0"/>
              <a:t>***You normally would align the setting hand directly over the measuring hand and then be able to see how much the measuring hand has moved during the day to indicate an increasing or deceasing pressure reading.</a:t>
            </a:r>
          </a:p>
          <a:p>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eg;base64,/9j/4AAQSkZJRgABAQAAAQABAAD/2wCEAAkGBxQTEhUUExQUFhUWGBQYFxcYFxcYFxoUFRQWGBcVFxQYHCggGB0mHBQXITEhJSkrLi4wGB8zODMsNygtLiwBCgoKDQ0OFA8PFCwZFBwrKywsKzQrLCwrLCwsLCwsLCs3LCssNywsKzc3LDcrKyssKysrKysrKysrKysrKysrK//AABEIAOAA4QMBIgACEQEDEQH/xAAbAAACAwEBAQAAAAAAAAAAAAAABQMEBgIBB//EAEMQAAIBAgQDBQUFBQYFBQAAAAECAAMRBBIhMQVBURMiYXGBBjKRobEjQlLB0RRicpKyM4KiwuHwB0Njc9IVFkRT8f/EABYBAQEBAAAAAAAAAAAAAAAAAAABAv/EABkRAQEBAQEBAAAAAAAAAAAAAAABETFBAv/aAAwDAQACEQMRAD8A+4whCAQhCAQhCAQhOc3SB1OC/r5SLEV1T32Hl19OcoVeKnZF9W/8RJoaXPgPnIqlRV957eoEz2M4gQL1KuUeYURPW45QGxLH91SfmY1cbFuJ0R9+/lmP0kZ4zT5Bv5T+cxD+0X4aLHzYD8jIG47V5UlHmxMm0bv/ANcTo38s6XjVPqR5qf0nz08dq/gT4mer7RsN6Xwf8iIV9Hp8TQ7OssrXBnzRPaKmfeV18xcfKMMJxWm39nVAPTNY/AxpjfK4ncylHitQb2YeOh+MZ4Ti6HQnKeh2+O0uphxCRJVkgMqPYQhAIQhAIQhAIQhAIQhAIQhAJ4TBjKuLxYTxY7D9eggTVagUXY2EWYjiLNondHU7+g5Sjj8YFGeq3l+iiZrG8UqVdF7if4iPE8vITNq4bY/i1OmTcl36DU+pO0SYnitZ9iKY8NW/mP5SGlRA0EoVeKLayA5mVzTPJit9NNttjCrH7Pc3N2PUkmWKeF8JS4HiGqVDrmplAwJtdWvZka3jePXIUdB1MKoPRsCel/lETcdUqCqHVKjkEgWVDY+ZNo/r4qmQRmve47oLHX+EGJE4VQKBVFcgB0uAQcre8hJUafOBUrcdpqTdTbshVBB3BIAW3I3MsYHFdo7oVsyZSbG4swuCDaC8Ow7ksKdUgoaNrHLlU2K230Zd+ss4JKKZiue7WzMyvc5RlAvltpaAPh5A+F8Iyp1Ub3WU+RBnrgAEnYb8/kJBQw+Jq0z3XNvwnUfONcL7QDaquX94ar69Jk8DxdmOq37VnNNTplpJ7zMbabHTwMaYeolQKQR3xcAnU6225wY3WB4iygFGDL0vceh5TQ8O4itTQd1uh39Os+UU6j03+yNjzHI+YmhwXFAxCuMj8uhP7rcvKEr6KG6zuIeG8X+5V8g3/l+sdA28RNSspIQBhKCEIQCEIQCEIQCeEwJlTGYnINPebYdPE+Agc4zF5e6urH5Dqf0iHifEVoi57ztsL6nxJ5CHFuIrh0ue87XyjmW6noBMi1ZmYs5ux3P6dJi1qRPWqtUbM5ueQ5AdAOUjxSv2bGnYsASARfblJcPTvLtQqi5mIA0+J0A8b9JVZNKVTEXdAe9kam4PuOtlZG6Dc+ka0uH0qdQBSzsGNRaYt3WIyk35DwJ6S+yNlBtkQboujFedyPd62Gum8hrgM1M4cC6H3tqeQ6MpYb9dL6gQJ6aOWKm1MEXATc663YjfblzlLGin9qvvMVBU61GDW25kagHlvLz4XMQajFrbAd1RffQb+pkiqBooAHgLfSQUMNXZgWWm2V8rLqqjVRfS99x0hSWoM2iC7E+8Tv8A3Z7gHspX8DutvC9x8iJNnMClw/CvTUqSp7ztcX++5a23K9p6iuqkZbkXtYjU3J2Nray3ecs0BRUamKYFRLFV+8v3gv4hoNfGTdlkp3SoTYAC5zqW2Frm+p6GXc0rvg0JuBlN73Xum/pofUGFVsdh0IvWXILFS6HSzsLgm1wCbfrKOK4YxIAUdkoGRqRW4QG9iW1PW4l/GU6l0L9+mhzEKO+WA7t12IB101uBpOqL9pUHYkADWobXUnkjLya++xFtd4FP2axFSoUNS2aoGbIB7iDRbne5tz6x/iaF9xLuAVcxGVVci5tbUdQfvCMxhQYQiweNKELU1Xk/T+LqPGarhPFMllc3Tkfw/wCkV1+FXG2koUs1A5H9w+6engfD6eUqPoQNvL6f6SQRDwXiFrU3On3T/lP5R2umnLl+ksZSQhCUEIQgEITio3zgcV6wUFjsIjxmLFNGrVTsNfyUS5iqmd8o91Pm9vyEwvtbxPtKnZqe5T38X5n02+MzashRxLGNWqGo2/3R+FeQijiHGKi1BSpmmKhUMq1NA+pBVWuACLfOece4itOmy5wtQjuk3sCdszD3eevnFPBuF/aO2IS9FQWK1B2lMVDlKmi7XL3F7256ayY0+g8Mx4NFKpUguFsnMsfujr+mvKWaRXvNXsGA906hVbQZB96+19ydLDaKsOWT7dwNBbs9O7TJFgh2z7X66DkI7wWGzsK1UWYX7ND/AMsNuT1ci1+mw5khzSwzOtnuE+6v3ivLtCPp8ZZK6WAsB8pZIkDwI2WRMRO21kTrAxVH2jSnxKth3NlfJlPSqEGh8wAPhNOzWifjOFWlisPWVFGZ3puwABPaJoSeZzIol+pXZmIRAQuhZmyjNbUCwJNryiwtSBES0+I/aMijvA95Cyghit8ovvfusLcmjLB4kEW1JGh6i34uQ62kos2nQE6Cz2RQqTypw3Mc6HJU/EBoegdfvD5jkZaw1O8bUMLptAW8PpggisLVN29NjTPQfHXXePsDfQMLE7HqPHofCRLhA1rjUG4PQjnL1AZu6dLW16jkV8fpKjymCW7wyi5AG5JljE8LWopUjQ/IywtPqe8Bv1Es0ttJWWINBqLdk/8AcPgOV/D6eU1HCMZ2iZW95bX8ejSTjGAFWmRsRqp5gjYzNYDEsjBiLMps6+XvD8x6RwbJD8Z1IqbggMNj9ORks0ghCEAlHGYnKGPMaL/EdP8AflLdV7AnpFD951H4RmP8R2/OFhdxvG/s+HJHvnur/G1yW9NT8J8+pj/WPvbTG564pjakB/OwBPyt84kpiYaKuKcA7Vi6tZmyhlYZqZA5lOtibdJdw2Fpv9ibNTpKFyn7zAWzHqF2879JPi6xVDlF2PdUfvHn6C59JBXyMi0kOu3MOij336qdbX6sIFrgeDJYkuz0abfZBtTcCxYt98DZSdd+gmmpVorwtQKAo0UAAAch0Er47izU2u6DsTYdotyUP/UTe3iPWBpe0BnLiLcNibgMCCCLgjUEdQRL9OoGECNpE4ll1kFSBnvbGmf2Wowvenkqi296Tq5A8wCPWc4Ws6k5abPTcmorhk3qd4ixba53/wBlviaeZWU/eBHxFog9k618LTU70r0j50mKfRZRHxHGEgr+yuxbkTT3vlVjZr7gWt0nfDBUAzWzE23YgkZFAYfdJOW521vrL4QZmO9yD5WAsB8z6z2ilr66XJHhfW3xvJRYV5NTF5AgjDD0pFXuHptNFhqWkT4KjHuFEqOuxnpo9NCNj0Pj4SwEndoxEOHQWzXObmTvfmPKWVPSVyQGBOx0PnyP5fCSo+vgfrKiUzMe0WHyVFcbP3W8/uH6j4TTmJ+PUu0pMvgbHoeR9CAfSWkc+z2JuppnlqP4SfyP1jpTMTwjGWKVNuTfRh6EfKbURCuoQhKinxCpYAdT9Ivw72V6h27zf3VGnyEk4vV738K/M/7EWe01XssE45lVT+awPyvM1Y+fVq5qOznd2LfEyVZRdzla1gQpsTsDbS5mc9mcTiHrLc18iizZ8pQrlOucbtnta3KRpqHcmrfKWWmOVvffXY72UD+ad4V87NU5e6txY5VOu/Vs38olSliXWm9TKCGLuCG1sScl1IHILsZew1PKqr0AHrz+d4FgNPe0nF5wTAoZKlN6hwuUBSM1Jj3GZlDEp/8AWbEeBvtzl3hXtIG0dSjLo4IN1O92TdVNjY6jTeKajuKjMlT3rXGVT7u3rbT4dJHXwzVmGZwrj3aiCzgaXseY30OkYPoVGuCJxWEyXD+MPSZaVcAHRUqqPs3tpZh/y28Dp4zU4fEh5RE6zL8GXs8TjKPLOtZfKsO9/iU/Ga59Rpr9JjuLVez4jQPKtTqUz/HTIYX9CYDZ56jRXwTFFqbXNyKlYenaMR8iI3wtPNqNpKsXMKl45wmH52J8B+Ui4XhL+mnr0M0OHoACQUTUUFCLlr6KB3jp3kynUaa66d2XcNirMO0Uocul7WPNrEEgnbTfeQ16mSotUq2UBlPMqCVObKOVwBvfvbSPEY0VGQUwSFbMxIZQNGFr2vvcXtYWN4Q+pvcbEeenynZaUKWIvyItpr+vOTdpNI6qm4InAxJK6A3G/LVd/oZXqVpBTxBDMAL3s29h0P0+cBo+KWwJIAO0XYquCDY3BuJUxVT7PXL3WI1vlHQn0I+UqpXup2NuYFhf1gK8IbPVTxzDybQ/4lJ9Zt+E189JGO9rHzGn5TCZrYoHk6svrYMP6W+M1vs9U7tRejBh5MB+hgp7CeZoSss/jjmqMOrKPgRFX/EJ7UKa/iqD/CD+ojAa1h/3W+V/0iz/AIiDTDjxqH5JJWp18248B+zvc2zaDulrnfLlGpuAfS8TeydAAVqyslghWyh1N7ZrNTY90Dlbe81PEOGismXMyEEMrobMGFxcehOnjK44YaVGpmqNUdgAXcC9rgAWHIXPxMi1H2dYClTYUipampKlgbKQ1spGvu9Y7trKtWi+elmZSMx2Uqf7N/3jLpWQcKsjrCSk2kFVryiAkbzkEDYf7vPXSRlYEhsdDqOYk+GdqY0uy9OY8jz8pVUGWlcAakDzIEDypjmS70PtFYkvR2OYblCfcbwOhPS95mfaWvTqImLRi2SvTzaZSpsBlZDqNyDfpLWMxtFCx/aUViSB3g2/3WW9yPppKCYyg9dgyKXdQlQ5ro5BN7rsSD946xuGLXBKIdsQmgArWuDYkFFPwsDNRwzPenhqR75RMzW1pUyLZm5Am2VRuT4C8z9LFFMRlo00zNvoBvs19rjxv06TZ8GSnhaGQM7PVOepVfNmdzzYjuqBtbXykl1cxr+HYFKFNUUaKLa6knmxPMk3JJ5ydsSBMrg+Mr2YBqXOtyzXN7na+tunhaSf+oX5wHWJxF8vQEE+Nth/NY+krPVGYEaWzX8Qxufnr8esVPi55+0yhyMXJkxnjEBxE9GKhMN6uJletiWDoUtdsy94kDYNy/hMoNiN5DiK5+zsQD2m5FxqjDYEQGz13Val7M1lICg/w8/4ZXpYlytmXKLC2ovtzAkIqsSRmFzTIGlram3M9YswtJlYnJkGt7uWLGUSYp7VqJ/fUfE2/wA01/Bjaqw6p9G/1mEx1bWn/wBxP61m64f/AG6+KuPoYDjtYSK8JEJ8Ob1lP/Vb/NKv/EGnpQ86n0WT0mtVHhVP9ZH5yb24o3p0z0c/4h/pLUjD0qci4pT+xe3QH4MDGKUp5jcPem46q30kaLnpMHplmuMxFrAbo2stVF6SNMOStNyznWm2tgLPpsAPxS+aMBa9ORdlG/YTg4aAtNGRmjG37PIqmGhS9KUsUuC0nN2pISeZUX+Ms0qGsb4SwhCSjwGk+YKFGUt0/wAw0AIOvhPntDgXbVPs0IIOtS9lv18Z9F9peJNXJw9AlQBau4NrKRfsQ3Jjpc7gHTU6KsJxFKTCmFAy2AGi5VAFh0Itf4DeBFiOCV6SZqWSq5tmZhlfQW0O1r+UX4ij2wV64YOmYZQ7IMt9mAI8dZdHt9SaolNabgupa75QLAsLWBOvdM5o0Kynthnq0Xs7oTdwSASUG7U+eXcctDJPnF1zw/hlBkDCkp394ZiDfbv3229I4VsoAAAHQCw+Es0yrqHQhlYAgjYgyKqZRwa5nvbzjLA05FSirJVrykQZ7e0Iu9rIsQ5JQA2Oca77I52PlIQZDVF3QXIsGbQ2OwUf1GUM6FUirYtfuDkBa7Hp5SXFVIqw7d+obk2yLc26FiNAPxSevX0gUsTq9Mdaif1LPo2E/t1/hqfSfOsGM+JoL++p+Gv5T6ThF+1v0pn/ABMB+UrNXM0J5aEikuPGWpVHRs3xsY49oaXaYYkcgrD0/wD2UfaGlaqDyddfNf8AQiMuFntMOFP4Sh9Bb6WmmWLVbeMznDPag1cQlMrTRagW1PNmq3YMSe7dQBl1BsbGa00CDbobeomV41gqtNq70cPh6JIUpie0p03apcEq2Ye6bZTrzvMtHOC4YMjKSxKZk945QFJyabbZYyo0sygjmLyCnw1Hqq7jMKlNWC5iaYdQM11BysSCNddEjfhyLdkW1l1W21juBy0N9triBVXBzr9jjlaEk7CDSM4OVMRhppHoRZjk0gIWFpw9eSYmLqjQOTZRZQBufU6knqSZVNMXJsLtbNtrba8la84IMo+ccZpdg+Gr2sBWqq2n3RVI/pBn1XBsAoAtYAAAbWG0w3t/hM2FNh7jK/obgn/FHnsnxHtaFM3BOVQdRcEC2o5bQkaRaYAOUAXJJt1O59ZVrJeWlWeNSkVSyToCWRRnfYiFU8s57OXjSnBomEVTTlVMHnd9fdyqLEgjS52P7w+EZVlyqWPIE/6DxlV8Mhp7A1DpmGjBmOuosdLnTwgKcZSK0T9oyF3zBgCzZQwtt4KBc9Z1hHJS7sHH3Sotfe5I5GTcUxKl8oJTs+6GUi+1yCnMaCWOyCra9+ZNgLnmbDaFTex6ipjdFsKaO3roo/qPwn0LBDvVD/CvwFz9Zl/+HuE7latb32Cg+Can5n5TWcOS6j99i3xOnyAlZvVvsDCXYSslntDQvSzDdCG9Nm+Rv6Sp7O1rMycjZh57H8o9dQQQdjofWZMA0avijfFOXxHzgXOK4W1QkbNr67GZX2r4A+I7NqdKjWKXsldnCAtbv5V0Y8rGfQMbTDpca8x5RYizNbhLw7g7phUpvkaohzgKuWmHuT2aLyXUqPOMDilIV6YLZdTYbUz7ynlcaG291l8CVGq9k1rErUPdA5VDclfANq1+ubqJNDSnYgEag7HwPOS5YowdU0zke1mJKW2BOpp3O/Mg+Y5S+a8sR3WiPHtGNbERLjqt5QsxDSk8tVmlcyKitPCJIRPCJUr537cYypUr/syXsMt1G7MwuPMAEaShS9m8ZRtWVCpXW6sCw8wN/KfRU4On7ScR94pkt8O8PGwtGKUoMRcAx3b4enVIsWUEjlmGjW8LgxiBIcNSCiwAA6AWGussrA5yTzLJws9yyKgyTwiTZJFiHyjQXY6KOp8fAbmBRxDXcCxKpYtb8W6i3Pr6CGjMXAuEBAPViNdfAaepnRzUwEtmZr2bq27Mw5W306CTrTCgAcvmeZ9TeUZnC1xUqalGzaMMmR1sL+ouAN5Zx9TSw1LaAecY4kgX2ud9JP7HcN7fFZyO5Qs3m/3B8Rf0EDWYPAdhhadEe9YKf4nN3PxJjjCIM2myiw+glaq2aoTyQEf3jv8AAS/g0svnr+nyl9YTwhCUETcfwtwKg+7o3ip5+n5xzOXW4secBTwHFXHZncar/Df8p1i6OVvA7efSLsTRahU05aqeo6H6R4jrWp3HP4gyWLC9XlHi2OoooWvURA5yrmbKS2+h6je/LST1iVJB3EyPtZwmvWcVKNVQVAy57/Y756lNQpzFlNrH67YbOyxcmnWO1ittM4FiKtxzBtoNjY8xDBcSzF6ZOZqZALjY3BNids4tqPEHnaY7gfHu2Wlh2p1FWwWlUBbtgoQ2rNYWRWsQDfwmnootNQiCyjYfmTzPjKi3WxEX1qk7d5WqQInkZE44hihSpvUb3UUsbb2AvYShR45RZHdiUCFQ2bkWAI1Fwb3G0oY2ntpXbG07he0QMQCASASDsQJOGFyLi43FxceY5QjsCdosjDDqPj85HUx1NBdqiKPFhv0gXVEnWK6XGKLGysXNge6rMACLglgLC4HOe8H45TrtlRXHcDhiBYqTYbE2PgbGA3AnSrACdCFcVTlUmxNgTYC5NhsB1i9QrJ22fUjuldQAT/Zheeu/MnppZsIn4m1OgKlRLGplzinm3OxcU7723PQQIMXjexu1RS1QrmKpY5KYNja/K+9vyk1PErURXQ3VhcRHgqhxTozM2ZAzJXXKLqX1R6eoHkfGNuyWmgRdAPz1PzvIK2KuxCqCWY2A53M+h8IwAwmGCCxc+9+9Ub8h9BFPsbwX/wCRUGv/ACweQt7/AOkeV6uZs3IaL+Z/ISpXuHo3IX1Y9ddfiY1lfB0co13Op/ISxLGRCEJQQhCBWx2EFRbHfcHoYjwWINFyGGl7MP8AMJpZQ4lgRUFxow28fAyDziOEFVcynvW7p5HwmWrVSCQdCNwY3wGONI5WBy31HNT+ks8Y4UtZc6EB+R5EdD+sljUr5nx3gqgZqIqKHI7bsyTUNJQSKaa90Zsug6y37OdqKR7Vcl2JSmTmKU9MqkknXS8vVmZGKupVhuDpOe1kVK7SO85Lzy8CHiGEWtTNN75Ta9jY6G419InrezKkW7Wpa7Nbue+Vy3sFta19Lc49vCUZp/ZtyQxcMR+zqV1CslLe/O99R5SGr7OVSpW1O4/aPtAe/VNUHKraaDUX1O01giirgq3bOyvZG0K30K9kVva2hzWhCn/21Wswuv8AZ1Kaa7KQpS+nJs3yjZuDM9BqbBAxKlWvmsQUJ2RbDu7CQ4Tg9WlRC03PaNkzm9gMqWOXTXW1+vymgwQYIgc3fKMxHNrC8BdV4FfEGsGAuKdwUDG6X1Uk2B16cpb4ZwOlRIZA2YZxe9rq7lspAsCATpfaX1M7vAkBnQMiBnt4EfEa1RabGkodwO6pNhMhhaTYtmYAW7QOGJy1KL3Gam1x3lsNPymxapK2ZVvlAFySbaXJ3J8YV6UVAcqqt9TYAXPU2jDgXA+3btKg+zGw/ER+Um4JwNqpD1binuF5t+g+s0lesFGRLC2mmwHQRiWucZWv3BsPeI/pEMFRzHMdh7vj4+Uiw1DOf3Ruep6fqY1UWlR7CEJUEIQgEIQgEIQgUeI8PFQXGjdevgYpw2Kei1iNOan6iaSV8Xg1qCx35EbiQUMbgaOLT94bMPeX9R4TD8Z4XVwx74zJycbevQzVV8M9E318GGx8DLNPiYYZagGul7aHzElV89p4iTrUmi4r7JUqnfot2bHluh9OXpMvjeG4ih/aUyV/EveX4jb1kaWQ89zRbTxY6yZcQIF0NOhKq1hOxVhFpTO1aVVrToVZRcV57nlPtpycQIVdLzhqsr0M9Q2pqzHwH5x9w/2UdtazZR+FTdvU7CE0mp5nbKgLMeQ/3pNRwj2bCd+tZm3y/dHn1MZUadKguWmoHgNSfMyCrXZzY+ij8+spasYjF30XQdf0keGw5fwX5ny/WS4bA83/AJeXr1l+0MvEUAWGgnUISghCEAhCEAhCEAhCEAhCEDllBFiAR0irF8I50zb907eh5RvCBlGD0zY5lPyPlyPpLVLiH4h6j9I+qIGFiAR4xdX4Kh1UlPDcfA7ekmLpVieF4WtqyJm6jut6kbxXiPYdDrSrOvgQGHxFjHVXhNUclcdQbH4H9ZXs6bh18wbfpC6QVPY3ED3alNviJA3svix91T/fE1NPHsNnB87GTDiL9V+EhrJr7MYz8C/zL+ss0vZHFHc01/vX+gmmHE6n7vwnox9Q8x6AQmlGH9iG/wCZW/lX8yfyjTD+zOFp6sM5/fNx/LtJQKrfjN/SSJw1zvYeZJMpqcYumgtTUW5BQAJXqYt20+S3+st0+GqPeJPyHylunSC7ACELaOAY790fExhQoKuw/X4yWEoIQhAIQhAIQhAIQhA//9k="/>
          <p:cNvSpPr>
            <a:spLocks noChangeAspect="1" noChangeArrowheads="1"/>
          </p:cNvSpPr>
          <p:nvPr/>
        </p:nvSpPr>
        <p:spPr bwMode="auto">
          <a:xfrm>
            <a:off x="63500" y="-4857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bwMode="auto">
          <a:xfrm>
            <a:off x="2311400" y="609600"/>
            <a:ext cx="2895600" cy="914400"/>
          </a:xfrm>
          <a:prstGeom prst="roundRect">
            <a:avLst/>
          </a:prstGeom>
          <a:blipFill dpi="0" rotWithShape="0">
            <a:blip r:embed="rId3"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lang="en-US" sz="2800" dirty="0" smtClean="0">
                <a:solidFill>
                  <a:srgbClr val="FFFF00"/>
                </a:solidFill>
              </a:rPr>
              <a:t>Measuring Hand</a:t>
            </a:r>
            <a:endParaRPr kumimoji="0" lang="en-US" sz="28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p:txBody>
      </p:sp>
      <p:sp>
        <p:nvSpPr>
          <p:cNvPr id="8" name="Rounded Rectangle 7"/>
          <p:cNvSpPr/>
          <p:nvPr/>
        </p:nvSpPr>
        <p:spPr bwMode="auto">
          <a:xfrm>
            <a:off x="635000" y="3276600"/>
            <a:ext cx="2057400" cy="914400"/>
          </a:xfrm>
          <a:prstGeom prst="roundRect">
            <a:avLst/>
          </a:prstGeom>
          <a:blipFill dpi="0" rotWithShape="0">
            <a:blip r:embed="rId3"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Setting Hand</a:t>
            </a:r>
          </a:p>
        </p:txBody>
      </p:sp>
      <p:pic>
        <p:nvPicPr>
          <p:cNvPr id="4103" name="Picture 7" descr="http://images.wisegeek.com/barometer.jpg">
            <a:hlinkClick r:id="rId4"/>
          </p:cNvPr>
          <p:cNvPicPr>
            <a:picLocks noChangeAspect="1" noChangeArrowheads="1"/>
          </p:cNvPicPr>
          <p:nvPr/>
        </p:nvPicPr>
        <p:blipFill>
          <a:blip r:embed="rId5" cstate="print"/>
          <a:srcRect/>
          <a:stretch>
            <a:fillRect/>
          </a:stretch>
        </p:blipFill>
        <p:spPr bwMode="auto">
          <a:xfrm>
            <a:off x="3225800" y="1752600"/>
            <a:ext cx="7287199" cy="7258050"/>
          </a:xfrm>
          <a:prstGeom prst="rect">
            <a:avLst/>
          </a:prstGeom>
          <a:noFill/>
        </p:spPr>
      </p:pic>
      <p:sp>
        <p:nvSpPr>
          <p:cNvPr id="12" name="Right Arrow 11"/>
          <p:cNvSpPr/>
          <p:nvPr/>
        </p:nvSpPr>
        <p:spPr bwMode="auto">
          <a:xfrm rot="3012275">
            <a:off x="4236765" y="1970739"/>
            <a:ext cx="3467672" cy="685800"/>
          </a:xfrm>
          <a:prstGeom prst="rightArrow">
            <a:avLst/>
          </a:prstGeom>
          <a:blipFill dpi="0" rotWithShape="0">
            <a:blip r:embed="rId3"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p:txBody>
      </p:sp>
      <p:sp>
        <p:nvSpPr>
          <p:cNvPr id="13" name="Right Arrow 12"/>
          <p:cNvSpPr/>
          <p:nvPr/>
        </p:nvSpPr>
        <p:spPr bwMode="auto">
          <a:xfrm rot="162304">
            <a:off x="2478331" y="3741528"/>
            <a:ext cx="3573174" cy="700116"/>
          </a:xfrm>
          <a:prstGeom prst="rightArrow">
            <a:avLst/>
          </a:prstGeom>
          <a:blipFill dpi="0" rotWithShape="0">
            <a:blip r:embed="rId3"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1408853" y="325120"/>
            <a:ext cx="9970347" cy="839202"/>
          </a:xfrm>
          <a:prstGeom prst="rect">
            <a:avLst/>
          </a:prstGeom>
          <a:noFill/>
          <a:ln w="9525">
            <a:noFill/>
            <a:miter lim="800000"/>
            <a:headEnd/>
            <a:tailEnd/>
          </a:ln>
          <a:effectLst/>
        </p:spPr>
        <p:txBody>
          <a:bodyPr lIns="130046" tIns="65023" rIns="130046" bIns="65023">
            <a:spAutoFit/>
          </a:bodyPr>
          <a:lstStyle/>
          <a:p>
            <a:pPr algn="ctr" eaLnBrk="1" hangingPunct="1">
              <a:spcBef>
                <a:spcPct val="50000"/>
              </a:spcBef>
            </a:pPr>
            <a:r>
              <a:rPr lang="en-US" sz="4600" dirty="0">
                <a:effectLst>
                  <a:outerShdw blurRad="38100" dist="38100" dir="2700000" algn="tl">
                    <a:srgbClr val="C0C0C0"/>
                  </a:outerShdw>
                </a:effectLst>
                <a:latin typeface="Arial" pitchFamily="34" charset="0"/>
              </a:rPr>
              <a:t>Changing Pressure</a:t>
            </a:r>
          </a:p>
        </p:txBody>
      </p:sp>
      <p:sp>
        <p:nvSpPr>
          <p:cNvPr id="246787" name="Text Box 3"/>
          <p:cNvSpPr txBox="1">
            <a:spLocks noChangeArrowheads="1"/>
          </p:cNvSpPr>
          <p:nvPr/>
        </p:nvSpPr>
        <p:spPr bwMode="auto">
          <a:xfrm>
            <a:off x="758613" y="1192108"/>
            <a:ext cx="11270827" cy="1670199"/>
          </a:xfrm>
          <a:prstGeom prst="rect">
            <a:avLst/>
          </a:prstGeom>
          <a:noFill/>
          <a:ln w="9525">
            <a:noFill/>
            <a:miter lim="800000"/>
            <a:headEnd/>
            <a:tailEnd/>
          </a:ln>
          <a:effectLst/>
        </p:spPr>
        <p:txBody>
          <a:bodyPr lIns="130046" tIns="65023" rIns="130046" bIns="65023">
            <a:spAutoFit/>
          </a:bodyPr>
          <a:lstStyle/>
          <a:p>
            <a:pPr eaLnBrk="1" hangingPunct="1">
              <a:spcBef>
                <a:spcPct val="50000"/>
              </a:spcBef>
            </a:pPr>
            <a:r>
              <a:rPr lang="en-US" dirty="0">
                <a:effectLst>
                  <a:outerShdw blurRad="38100" dist="38100" dir="2700000" algn="tl">
                    <a:srgbClr val="C0C0C0"/>
                  </a:outerShdw>
                </a:effectLst>
                <a:latin typeface="Arial" pitchFamily="34" charset="0"/>
              </a:rPr>
              <a:t>A rising barometer = increasing air pressure.</a:t>
            </a:r>
          </a:p>
          <a:p>
            <a:pPr eaLnBrk="1" hangingPunct="1">
              <a:spcBef>
                <a:spcPct val="50000"/>
              </a:spcBef>
            </a:pPr>
            <a:r>
              <a:rPr lang="en-US" dirty="0">
                <a:effectLst>
                  <a:outerShdw blurRad="38100" dist="38100" dir="2700000" algn="tl">
                    <a:srgbClr val="C0C0C0"/>
                  </a:outerShdw>
                </a:effectLst>
                <a:latin typeface="Arial" pitchFamily="34" charset="0"/>
              </a:rPr>
              <a:t>This usually means:</a:t>
            </a:r>
          </a:p>
        </p:txBody>
      </p:sp>
      <p:pic>
        <p:nvPicPr>
          <p:cNvPr id="246788" name="Picture 4" descr="beach"/>
          <p:cNvPicPr>
            <a:picLocks noChangeAspect="1" noChangeArrowheads="1"/>
          </p:cNvPicPr>
          <p:nvPr/>
        </p:nvPicPr>
        <p:blipFill>
          <a:blip r:embed="rId3" cstate="print"/>
          <a:srcRect b="4666"/>
          <a:stretch>
            <a:fillRect/>
          </a:stretch>
        </p:blipFill>
        <p:spPr bwMode="auto">
          <a:xfrm>
            <a:off x="0" y="3034454"/>
            <a:ext cx="13004800" cy="6509174"/>
          </a:xfrm>
          <a:prstGeom prst="rect">
            <a:avLst/>
          </a:prstGeom>
          <a:noFill/>
        </p:spPr>
      </p:pic>
      <p:sp>
        <p:nvSpPr>
          <p:cNvPr id="246789" name="Text Box 5"/>
          <p:cNvSpPr txBox="1">
            <a:spLocks noChangeArrowheads="1"/>
          </p:cNvSpPr>
          <p:nvPr/>
        </p:nvSpPr>
        <p:spPr bwMode="auto">
          <a:xfrm>
            <a:off x="2709333" y="6068907"/>
            <a:ext cx="7694507" cy="2808972"/>
          </a:xfrm>
          <a:prstGeom prst="rect">
            <a:avLst/>
          </a:prstGeom>
          <a:noFill/>
          <a:ln w="9525">
            <a:noFill/>
            <a:miter lim="800000"/>
            <a:headEnd/>
            <a:tailEnd/>
          </a:ln>
          <a:effectLst/>
        </p:spPr>
        <p:txBody>
          <a:bodyPr lIns="130046" tIns="65023" rIns="130046" bIns="65023">
            <a:spAutoFit/>
          </a:bodyPr>
          <a:lstStyle/>
          <a:p>
            <a:pPr eaLnBrk="1" hangingPunct="1">
              <a:spcBef>
                <a:spcPct val="30000"/>
              </a:spcBef>
            </a:pPr>
            <a:r>
              <a:rPr lang="en-US" sz="2800" b="1" dirty="0">
                <a:solidFill>
                  <a:schemeClr val="bg1">
                    <a:lumMod val="50000"/>
                  </a:schemeClr>
                </a:solidFill>
                <a:latin typeface="Arial" pitchFamily="34" charset="0"/>
              </a:rPr>
              <a:t>Rising barometer readings indicate that a high pressure system is approaching.  Higher atmospheric pressure is usually associated with fair weather and clearing skies.</a:t>
            </a:r>
          </a:p>
          <a:p>
            <a:pPr eaLnBrk="1" hangingPunct="1"/>
            <a:endParaRPr lang="es-VE" sz="3400" b="1" dirty="0">
              <a:solidFill>
                <a:schemeClr val="bg1">
                  <a:lumMod val="50000"/>
                </a:schemeClr>
              </a:solidFill>
              <a:latin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6788"/>
                                        </p:tgtEl>
                                        <p:attrNameLst>
                                          <p:attrName>style.visibility</p:attrName>
                                        </p:attrNameLst>
                                      </p:cBhvr>
                                      <p:to>
                                        <p:strVal val="visible"/>
                                      </p:to>
                                    </p:set>
                                    <p:anim calcmode="lin" valueType="num">
                                      <p:cBhvr additive="base">
                                        <p:cTn id="7" dur="500" fill="hold"/>
                                        <p:tgtEl>
                                          <p:spTgt spid="246788"/>
                                        </p:tgtEl>
                                        <p:attrNameLst>
                                          <p:attrName>ppt_x</p:attrName>
                                        </p:attrNameLst>
                                      </p:cBhvr>
                                      <p:tavLst>
                                        <p:tav tm="0">
                                          <p:val>
                                            <p:strVal val="0-#ppt_w/2"/>
                                          </p:val>
                                        </p:tav>
                                        <p:tav tm="100000">
                                          <p:val>
                                            <p:strVal val="#ppt_x"/>
                                          </p:val>
                                        </p:tav>
                                      </p:tavLst>
                                    </p:anim>
                                    <p:anim calcmode="lin" valueType="num">
                                      <p:cBhvr additive="base">
                                        <p:cTn id="8" dur="500" fill="hold"/>
                                        <p:tgtEl>
                                          <p:spTgt spid="2467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3843148" y="433493"/>
            <a:ext cx="5318504" cy="839202"/>
          </a:xfrm>
          <a:prstGeom prst="rect">
            <a:avLst/>
          </a:prstGeom>
          <a:noFill/>
          <a:ln w="9525">
            <a:noFill/>
            <a:miter lim="800000"/>
            <a:headEnd/>
            <a:tailEnd/>
          </a:ln>
          <a:effectLst/>
        </p:spPr>
        <p:txBody>
          <a:bodyPr wrap="none" lIns="130046" tIns="65023" rIns="130046" bIns="65023">
            <a:spAutoFit/>
          </a:bodyPr>
          <a:lstStyle/>
          <a:p>
            <a:pPr eaLnBrk="1" hangingPunct="1"/>
            <a:r>
              <a:rPr lang="en-US" sz="4600" dirty="0">
                <a:effectLst>
                  <a:outerShdw blurRad="38100" dist="38100" dir="2700000" algn="tl">
                    <a:srgbClr val="C0C0C0"/>
                  </a:outerShdw>
                </a:effectLst>
                <a:latin typeface="Arial" pitchFamily="34" charset="0"/>
              </a:rPr>
              <a:t>Changing Pressure</a:t>
            </a:r>
          </a:p>
        </p:txBody>
      </p:sp>
      <p:sp>
        <p:nvSpPr>
          <p:cNvPr id="248835" name="Rectangle 3"/>
          <p:cNvSpPr>
            <a:spLocks noChangeArrowheads="1"/>
          </p:cNvSpPr>
          <p:nvPr/>
        </p:nvSpPr>
        <p:spPr bwMode="auto">
          <a:xfrm>
            <a:off x="650240" y="1408854"/>
            <a:ext cx="11921067" cy="1670199"/>
          </a:xfrm>
          <a:prstGeom prst="rect">
            <a:avLst/>
          </a:prstGeom>
          <a:noFill/>
          <a:ln w="9525">
            <a:noFill/>
            <a:miter lim="800000"/>
            <a:headEnd/>
            <a:tailEnd/>
          </a:ln>
          <a:effectLst/>
        </p:spPr>
        <p:txBody>
          <a:bodyPr lIns="130046" tIns="65023" rIns="130046" bIns="65023">
            <a:spAutoFit/>
          </a:bodyPr>
          <a:lstStyle/>
          <a:p>
            <a:pPr eaLnBrk="1" hangingPunct="1">
              <a:spcBef>
                <a:spcPct val="50000"/>
              </a:spcBef>
            </a:pPr>
            <a:r>
              <a:rPr lang="en-US" dirty="0">
                <a:effectLst>
                  <a:outerShdw blurRad="38100" dist="38100" dir="2700000" algn="tl">
                    <a:srgbClr val="C0C0C0"/>
                  </a:outerShdw>
                </a:effectLst>
                <a:latin typeface="Arial" pitchFamily="34" charset="0"/>
              </a:rPr>
              <a:t>A falling barometer = decreasing air pressure.</a:t>
            </a:r>
          </a:p>
          <a:p>
            <a:pPr eaLnBrk="1" hangingPunct="1">
              <a:spcBef>
                <a:spcPct val="50000"/>
              </a:spcBef>
            </a:pPr>
            <a:r>
              <a:rPr lang="en-US" dirty="0">
                <a:effectLst>
                  <a:outerShdw blurRad="38100" dist="38100" dir="2700000" algn="tl">
                    <a:srgbClr val="C0C0C0"/>
                  </a:outerShdw>
                </a:effectLst>
                <a:latin typeface="Arial" pitchFamily="34" charset="0"/>
              </a:rPr>
              <a:t>This usually means:</a:t>
            </a:r>
          </a:p>
        </p:txBody>
      </p:sp>
      <p:pic>
        <p:nvPicPr>
          <p:cNvPr id="248836" name="Picture 4" descr="storm-august0499-05"/>
          <p:cNvPicPr>
            <a:picLocks noChangeAspect="1" noChangeArrowheads="1"/>
          </p:cNvPicPr>
          <p:nvPr/>
        </p:nvPicPr>
        <p:blipFill>
          <a:blip r:embed="rId3" cstate="print"/>
          <a:srcRect r="110" b="3334"/>
          <a:stretch>
            <a:fillRect/>
          </a:stretch>
        </p:blipFill>
        <p:spPr bwMode="auto">
          <a:xfrm>
            <a:off x="0" y="3034453"/>
            <a:ext cx="13004800" cy="6719147"/>
          </a:xfrm>
          <a:prstGeom prst="rect">
            <a:avLst/>
          </a:prstGeom>
          <a:noFill/>
        </p:spPr>
      </p:pic>
      <p:pic>
        <p:nvPicPr>
          <p:cNvPr id="248837" name="Picture 5" descr="CA4DEBKT"/>
          <p:cNvPicPr>
            <a:picLocks noChangeAspect="1" noChangeArrowheads="1"/>
          </p:cNvPicPr>
          <p:nvPr/>
        </p:nvPicPr>
        <p:blipFill>
          <a:blip r:embed="rId4" cstate="print">
            <a:clrChange>
              <a:clrFrom>
                <a:srgbClr val="FFFFFF"/>
              </a:clrFrom>
              <a:clrTo>
                <a:srgbClr val="FFFFFF">
                  <a:alpha val="0"/>
                </a:srgbClr>
              </a:clrTo>
            </a:clrChange>
            <a:lum bright="-12000" contrast="36000"/>
          </a:blip>
          <a:srcRect l="46738"/>
          <a:stretch>
            <a:fillRect/>
          </a:stretch>
        </p:blipFill>
        <p:spPr bwMode="auto">
          <a:xfrm>
            <a:off x="10078720" y="5267396"/>
            <a:ext cx="2709333" cy="4486204"/>
          </a:xfrm>
          <a:prstGeom prst="rect">
            <a:avLst/>
          </a:prstGeom>
          <a:noFill/>
          <a:effectLst/>
        </p:spPr>
      </p:pic>
      <p:sp>
        <p:nvSpPr>
          <p:cNvPr id="248838" name="Text Box 6"/>
          <p:cNvSpPr txBox="1">
            <a:spLocks noChangeArrowheads="1"/>
          </p:cNvSpPr>
          <p:nvPr/>
        </p:nvSpPr>
        <p:spPr bwMode="auto">
          <a:xfrm>
            <a:off x="541867" y="3467947"/>
            <a:ext cx="6827520" cy="3578413"/>
          </a:xfrm>
          <a:prstGeom prst="rect">
            <a:avLst/>
          </a:prstGeom>
          <a:noFill/>
          <a:ln w="9525">
            <a:noFill/>
            <a:miter lim="800000"/>
            <a:headEnd/>
            <a:tailEnd/>
          </a:ln>
          <a:effectLst/>
        </p:spPr>
        <p:txBody>
          <a:bodyPr lIns="130046" tIns="65023" rIns="130046" bIns="65023">
            <a:spAutoFit/>
          </a:bodyPr>
          <a:lstStyle/>
          <a:p>
            <a:pPr eaLnBrk="1" hangingPunct="1">
              <a:spcBef>
                <a:spcPct val="30000"/>
              </a:spcBef>
            </a:pPr>
            <a:r>
              <a:rPr lang="en-US" sz="2800" b="1" dirty="0">
                <a:solidFill>
                  <a:schemeClr val="bg1">
                    <a:lumMod val="50000"/>
                  </a:schemeClr>
                </a:solidFill>
                <a:latin typeface="Arial" pitchFamily="34" charset="0"/>
              </a:rPr>
              <a:t>Falling barometer readings usually indicate the approach of an area of low pressure.  Low pressure readings are usually associated with storm systems.  Tornadoes and hurricanes can produce very low barometric readings.</a:t>
            </a:r>
          </a:p>
          <a:p>
            <a:pPr eaLnBrk="1" hangingPunct="1"/>
            <a:endParaRPr lang="es-VE" sz="2800" b="1" dirty="0">
              <a:solidFill>
                <a:schemeClr val="bg1">
                  <a:lumMod val="50000"/>
                </a:schemeClr>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anim calcmode="lin" valueType="num">
                                      <p:cBhvr additive="base">
                                        <p:cTn id="7" dur="500" fill="hold"/>
                                        <p:tgtEl>
                                          <p:spTgt spid="248836"/>
                                        </p:tgtEl>
                                        <p:attrNameLst>
                                          <p:attrName>ppt_x</p:attrName>
                                        </p:attrNameLst>
                                      </p:cBhvr>
                                      <p:tavLst>
                                        <p:tav tm="0">
                                          <p:val>
                                            <p:strVal val="0-#ppt_w/2"/>
                                          </p:val>
                                        </p:tav>
                                        <p:tav tm="100000">
                                          <p:val>
                                            <p:strVal val="#ppt_x"/>
                                          </p:val>
                                        </p:tav>
                                      </p:tavLst>
                                    </p:anim>
                                    <p:anim calcmode="lin" valueType="num">
                                      <p:cBhvr additive="base">
                                        <p:cTn id="8" dur="500" fill="hold"/>
                                        <p:tgtEl>
                                          <p:spTgt spid="2488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48837"/>
                                        </p:tgtEl>
                                        <p:attrNameLst>
                                          <p:attrName>style.visibility</p:attrName>
                                        </p:attrNameLst>
                                      </p:cBhvr>
                                      <p:to>
                                        <p:strVal val="visible"/>
                                      </p:to>
                                    </p:set>
                                    <p:anim calcmode="lin" valueType="num">
                                      <p:cBhvr additive="base">
                                        <p:cTn id="12" dur="500" fill="hold"/>
                                        <p:tgtEl>
                                          <p:spTgt spid="248837"/>
                                        </p:tgtEl>
                                        <p:attrNameLst>
                                          <p:attrName>ppt_x</p:attrName>
                                        </p:attrNameLst>
                                      </p:cBhvr>
                                      <p:tavLst>
                                        <p:tav tm="0">
                                          <p:val>
                                            <p:strVal val="1+#ppt_w/2"/>
                                          </p:val>
                                        </p:tav>
                                        <p:tav tm="100000">
                                          <p:val>
                                            <p:strVal val="#ppt_x"/>
                                          </p:val>
                                        </p:tav>
                                      </p:tavLst>
                                    </p:anim>
                                    <p:anim calcmode="lin" valueType="num">
                                      <p:cBhvr additive="base">
                                        <p:cTn id="13" dur="500" fill="hold"/>
                                        <p:tgtEl>
                                          <p:spTgt spid="2488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8800" y="3124200"/>
            <a:ext cx="11703050" cy="1625600"/>
          </a:xfrm>
          <a:prstGeom prst="rect">
            <a:avLst/>
          </a:prstGeom>
        </p:spPr>
        <p:txBody>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kumimoji="0" lang="en-US" sz="7600" b="0" i="0" u="none" strike="noStrike" kern="0" cap="none" spc="0" normalizeH="0" baseline="0" noProof="0" smtClean="0">
                <a:ln>
                  <a:noFill/>
                </a:ln>
                <a:solidFill>
                  <a:srgbClr val="F4D799"/>
                </a:solidFill>
                <a:effectLst>
                  <a:outerShdw blurRad="38100" dist="38100" dir="2700000" algn="tl">
                    <a:srgbClr val="000000"/>
                  </a:outerShdw>
                </a:effectLst>
                <a:uLnTx/>
                <a:uFillTx/>
                <a:latin typeface="+mj-lt"/>
                <a:ea typeface="+mj-ea"/>
                <a:cs typeface="+mj-cs"/>
                <a:sym typeface="Hoefler Text" charset="0"/>
              </a:rPr>
              <a:t>Let’s Practice!</a:t>
            </a:r>
            <a:endParaRPr kumimoji="0" lang="en-US" sz="7600" b="0" i="0" u="none" strike="noStrike" kern="0" cap="none" spc="0" normalizeH="0" baseline="0" noProof="0" dirty="0">
              <a:ln>
                <a:noFill/>
              </a:ln>
              <a:solidFill>
                <a:srgbClr val="F4D799"/>
              </a:solidFill>
              <a:effectLst>
                <a:outerShdw blurRad="38100" dist="38100" dir="2700000" algn="tl">
                  <a:srgbClr val="000000"/>
                </a:outerShdw>
              </a:effectLst>
              <a:uLnTx/>
              <a:uFillTx/>
              <a:latin typeface="+mj-lt"/>
              <a:ea typeface="+mj-ea"/>
              <a:cs typeface="+mj-cs"/>
              <a:sym typeface="Hoefler Text"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939800" y="990600"/>
            <a:ext cx="6781800" cy="7767190"/>
          </a:xfrm>
          <a:prstGeom prst="rect">
            <a:avLst/>
          </a:prstGeom>
          <a:noFill/>
          <a:ln w="9525">
            <a:noFill/>
            <a:miter lim="800000"/>
            <a:headEnd/>
            <a:tailEnd/>
          </a:ln>
        </p:spPr>
      </p:pic>
      <p:sp>
        <p:nvSpPr>
          <p:cNvPr id="3" name="Rounded Rectangle 2"/>
          <p:cNvSpPr/>
          <p:nvPr/>
        </p:nvSpPr>
        <p:spPr bwMode="auto">
          <a:xfrm>
            <a:off x="8178800" y="2514600"/>
            <a:ext cx="4038600" cy="35814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939800" y="762000"/>
            <a:ext cx="7239000" cy="8202832"/>
          </a:xfrm>
          <a:prstGeom prst="rect">
            <a:avLst/>
          </a:prstGeom>
          <a:noFill/>
          <a:ln w="9525">
            <a:noFill/>
            <a:miter lim="800000"/>
            <a:headEnd/>
            <a:tailEnd/>
          </a:ln>
        </p:spPr>
      </p:pic>
      <p:sp>
        <p:nvSpPr>
          <p:cNvPr id="3" name="Rounded Rectangle 2"/>
          <p:cNvSpPr/>
          <p:nvPr/>
        </p:nvSpPr>
        <p:spPr bwMode="auto">
          <a:xfrm>
            <a:off x="8407400" y="2514600"/>
            <a:ext cx="4038600" cy="59436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a:p>
            <a:pPr marL="228600" marR="0" indent="0" algn="ctr" defTabSz="584200" rtl="0" eaLnBrk="1" fontAlgn="base" latinLnBrk="0" hangingPunct="0">
              <a:lnSpc>
                <a:spcPct val="100000"/>
              </a:lnSpc>
              <a:spcBef>
                <a:spcPct val="0"/>
              </a:spcBef>
              <a:spcAft>
                <a:spcPct val="0"/>
              </a:spcAft>
              <a:buClrTx/>
              <a:buSzTx/>
              <a:buFontTx/>
              <a:buNone/>
              <a:tabLst/>
            </a:pPr>
            <a:r>
              <a:rPr lang="en-US" sz="6000" dirty="0" smtClean="0">
                <a:solidFill>
                  <a:srgbClr val="FF0000"/>
                </a:solidFill>
              </a:rPr>
              <a:t>Stormy</a:t>
            </a:r>
            <a:endParaRPr kumimoji="0" lang="en-US" sz="6000" b="0" i="1" u="none" strike="noStrike" cap="none" normalizeH="0" baseline="0" dirty="0" smtClean="0">
              <a:ln>
                <a:noFill/>
              </a:ln>
              <a:solidFill>
                <a:srgbClr val="FF00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3" name="AutoShape 1"/>
          <p:cNvSpPr>
            <a:spLocks/>
          </p:cNvSpPr>
          <p:nvPr/>
        </p:nvSpPr>
        <p:spPr bwMode="auto">
          <a:xfrm rot="13549715">
            <a:off x="11457781" y="8427244"/>
            <a:ext cx="1408113" cy="162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defTabSz="914400"/>
            <a:r>
              <a:rPr lang="en-US" altLang="en-US" sz="11200" i="0">
                <a:solidFill>
                  <a:srgbClr val="998B98"/>
                </a:solidFill>
                <a:latin typeface="Wingdings 2" pitchFamily="18" charset="2"/>
                <a:ea typeface="Wingdings 2" pitchFamily="18" charset="2"/>
                <a:cs typeface="Wingdings 2" pitchFamily="18" charset="2"/>
                <a:sym typeface="Wingdings 2" pitchFamily="18" charset="2"/>
              </a:rPr>
              <a:t></a:t>
            </a:r>
            <a:endParaRPr lang="en-US" altLang="en-US"/>
          </a:p>
        </p:txBody>
      </p:sp>
      <p:sp>
        <p:nvSpPr>
          <p:cNvPr id="8194" name="AutoShape 2"/>
          <p:cNvSpPr>
            <a:spLocks/>
          </p:cNvSpPr>
          <p:nvPr/>
        </p:nvSpPr>
        <p:spPr bwMode="auto">
          <a:xfrm>
            <a:off x="1206500" y="1819275"/>
            <a:ext cx="10960100" cy="627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altLang="en-US" sz="3800" i="0">
                <a:solidFill>
                  <a:srgbClr val="ECE6FD"/>
                </a:solidFill>
                <a:latin typeface="Century" pitchFamily="18" charset="0"/>
                <a:ea typeface="Century" pitchFamily="18" charset="0"/>
                <a:cs typeface="Century" pitchFamily="18" charset="0"/>
                <a:sym typeface="Century" pitchFamily="18" charset="0"/>
              </a:rPr>
              <a:t>Objectives</a:t>
            </a:r>
            <a:endParaRPr lang="en-US" altLang="en-US"/>
          </a:p>
        </p:txBody>
      </p:sp>
      <p:sp>
        <p:nvSpPr>
          <p:cNvPr id="8195" name="AutoShape 3"/>
          <p:cNvSpPr>
            <a:spLocks/>
          </p:cNvSpPr>
          <p:nvPr/>
        </p:nvSpPr>
        <p:spPr bwMode="auto">
          <a:xfrm>
            <a:off x="1206500" y="3117850"/>
            <a:ext cx="10837863" cy="3613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buClr>
                <a:srgbClr val="FFCC00"/>
              </a:buClr>
              <a:buSzPct val="100000"/>
              <a:buFontTx/>
              <a:buChar char="•"/>
            </a:pPr>
            <a:r>
              <a:rPr lang="en-US" altLang="en-US" sz="3400" i="0">
                <a:solidFill>
                  <a:srgbClr val="ECE6FD"/>
                </a:solidFill>
                <a:latin typeface="Century" pitchFamily="18" charset="0"/>
                <a:ea typeface="Century" pitchFamily="18" charset="0"/>
                <a:cs typeface="Century" pitchFamily="18" charset="0"/>
                <a:sym typeface="Century" pitchFamily="18" charset="0"/>
              </a:rPr>
              <a:t> Describe the different types of instruments used to take weather measurements.</a:t>
            </a:r>
            <a:endParaRPr lang="en-US" altLang="en-US" sz="3400" i="0">
              <a:solidFill>
                <a:srgbClr val="DDD9C3"/>
              </a:solidFill>
              <a:latin typeface="Century" pitchFamily="18" charset="0"/>
              <a:ea typeface="Century" pitchFamily="18" charset="0"/>
              <a:cs typeface="Century" pitchFamily="18" charset="0"/>
              <a:sym typeface="Century" pitchFamily="18" charset="0"/>
            </a:endParaRPr>
          </a:p>
          <a:p>
            <a:pPr algn="l"/>
            <a:endParaRPr lang="en-US" altLang="en-US" sz="3400" i="0">
              <a:solidFill>
                <a:srgbClr val="ECE6FD"/>
              </a:solidFill>
              <a:latin typeface="Century" pitchFamily="18" charset="0"/>
              <a:ea typeface="Century" pitchFamily="18" charset="0"/>
              <a:cs typeface="Century" pitchFamily="18" charset="0"/>
              <a:sym typeface="Century" pitchFamily="18" charset="0"/>
            </a:endParaRPr>
          </a:p>
          <a:p>
            <a:pPr algn="l">
              <a:buClr>
                <a:srgbClr val="FFCC00"/>
              </a:buClr>
              <a:buSzPct val="100000"/>
              <a:buFontTx/>
              <a:buChar char="•"/>
            </a:pPr>
            <a:r>
              <a:rPr lang="en-US" altLang="en-US" sz="3400" i="0">
                <a:solidFill>
                  <a:srgbClr val="ECE6FD"/>
                </a:solidFill>
                <a:latin typeface="Century" pitchFamily="18" charset="0"/>
                <a:ea typeface="Century" pitchFamily="18" charset="0"/>
                <a:cs typeface="Century" pitchFamily="18" charset="0"/>
                <a:sym typeface="Century" pitchFamily="18" charset="0"/>
              </a:rPr>
              <a:t> Explain how radar and weather satellites help meteorologists forecast the weather.</a:t>
            </a:r>
            <a:endParaRPr lang="en-US" altLang="en-US" sz="3400" i="0">
              <a:solidFill>
                <a:srgbClr val="DDD9C3"/>
              </a:solidFill>
              <a:latin typeface="Century" pitchFamily="18" charset="0"/>
              <a:ea typeface="Century" pitchFamily="18" charset="0"/>
              <a:cs typeface="Century" pitchFamily="18" charset="0"/>
              <a:sym typeface="Century" pitchFamily="18" charset="0"/>
            </a:endParaRPr>
          </a:p>
          <a:p>
            <a:pPr algn="l">
              <a:buClr>
                <a:srgbClr val="FFCC00"/>
              </a:buClr>
              <a:buSzPct val="100000"/>
              <a:buFontTx/>
              <a:buChar char="•"/>
            </a:pPr>
            <a:endParaRPr lang="en-US" altLang="en-US" sz="3400" i="0">
              <a:solidFill>
                <a:srgbClr val="ECE6FD"/>
              </a:solidFill>
              <a:latin typeface="Century" pitchFamily="18" charset="0"/>
              <a:ea typeface="Century" pitchFamily="18" charset="0"/>
              <a:cs typeface="Century" pitchFamily="18" charset="0"/>
              <a:sym typeface="Century" pitchFamily="18" charset="0"/>
            </a:endParaRPr>
          </a:p>
          <a:p>
            <a:pPr algn="l">
              <a:buClr>
                <a:srgbClr val="FFCC00"/>
              </a:buClr>
              <a:buSzPct val="100000"/>
              <a:buFontTx/>
              <a:buChar char="•"/>
            </a:pPr>
            <a:r>
              <a:rPr lang="en-US" altLang="en-US" sz="3400" i="0">
                <a:solidFill>
                  <a:srgbClr val="ECE6FD"/>
                </a:solidFill>
                <a:latin typeface="Century" pitchFamily="18" charset="0"/>
                <a:ea typeface="Century" pitchFamily="18" charset="0"/>
                <a:cs typeface="Century" pitchFamily="18" charset="0"/>
                <a:sym typeface="Century" pitchFamily="18" charset="0"/>
              </a:rPr>
              <a:t> Explain how to interpret a weather map.</a:t>
            </a:r>
            <a:endParaRPr lang="en-US" altLang="en-US" sz="1100" i="0">
              <a:solidFill>
                <a:srgbClr val="ECE6FD"/>
              </a:solidFill>
              <a:latin typeface="Century" pitchFamily="18" charset="0"/>
              <a:ea typeface="Century" pitchFamily="18" charset="0"/>
              <a:cs typeface="Century" pitchFamily="18" charset="0"/>
              <a:sym typeface="Century" pitchFamily="18" charset="0"/>
            </a:endParaRPr>
          </a:p>
        </p:txBody>
      </p:sp>
      <p:sp>
        <p:nvSpPr>
          <p:cNvPr id="8196" name="AutoShape 4"/>
          <p:cNvSpPr>
            <a:spLocks/>
          </p:cNvSpPr>
          <p:nvPr/>
        </p:nvSpPr>
        <p:spPr bwMode="auto">
          <a:xfrm>
            <a:off x="4876800" y="322263"/>
            <a:ext cx="6583363" cy="523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altLang="en-US" sz="2800" b="1" i="0">
                <a:solidFill>
                  <a:srgbClr val="ECE6FD"/>
                </a:solidFill>
                <a:latin typeface="Arial" pitchFamily="34" charset="0"/>
                <a:cs typeface="Arial" pitchFamily="34" charset="0"/>
                <a:sym typeface="Arial" pitchFamily="34" charset="0"/>
              </a:rPr>
              <a:t>Section 4  Forecasting the Weather</a:t>
            </a:r>
            <a:endParaRPr lang="en-US" alt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787400" y="838200"/>
            <a:ext cx="6629400" cy="8281773"/>
          </a:xfrm>
          <a:prstGeom prst="rect">
            <a:avLst/>
          </a:prstGeom>
          <a:noFill/>
          <a:ln w="9525">
            <a:noFill/>
            <a:miter lim="800000"/>
            <a:headEnd/>
            <a:tailEnd/>
          </a:ln>
        </p:spPr>
      </p:pic>
      <p:sp>
        <p:nvSpPr>
          <p:cNvPr id="3" name="Rounded Rectangle 2"/>
          <p:cNvSpPr/>
          <p:nvPr/>
        </p:nvSpPr>
        <p:spPr bwMode="auto">
          <a:xfrm>
            <a:off x="8178800" y="2514600"/>
            <a:ext cx="4038600" cy="35814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863600" y="1066800"/>
            <a:ext cx="6705600" cy="7479323"/>
          </a:xfrm>
          <a:prstGeom prst="rect">
            <a:avLst/>
          </a:prstGeom>
          <a:noFill/>
          <a:ln w="9525">
            <a:noFill/>
            <a:miter lim="800000"/>
            <a:headEnd/>
            <a:tailEnd/>
          </a:ln>
        </p:spPr>
      </p:pic>
      <p:sp>
        <p:nvSpPr>
          <p:cNvPr id="3" name="Rounded Rectangle 2"/>
          <p:cNvSpPr/>
          <p:nvPr/>
        </p:nvSpPr>
        <p:spPr bwMode="auto">
          <a:xfrm>
            <a:off x="8026400" y="1828800"/>
            <a:ext cx="4267200" cy="56388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a:p>
            <a:pPr marL="228600" marR="0" indent="0" algn="ctr" defTabSz="584200" rtl="0" eaLnBrk="1" fontAlgn="base" latinLnBrk="0" hangingPunct="0">
              <a:lnSpc>
                <a:spcPct val="100000"/>
              </a:lnSpc>
              <a:spcBef>
                <a:spcPct val="0"/>
              </a:spcBef>
              <a:spcAft>
                <a:spcPct val="0"/>
              </a:spcAft>
              <a:buClrTx/>
              <a:buSzTx/>
              <a:buFontTx/>
              <a:buNone/>
              <a:tabLst/>
            </a:pPr>
            <a:r>
              <a:rPr lang="en-US" sz="6000" dirty="0" smtClean="0">
                <a:solidFill>
                  <a:srgbClr val="FF0000"/>
                </a:solidFill>
              </a:rPr>
              <a:t>Improving</a:t>
            </a:r>
            <a:endParaRPr kumimoji="0" lang="en-US" sz="6000" b="0" i="1" u="none" strike="noStrike" cap="none" normalizeH="0" baseline="0" dirty="0" smtClean="0">
              <a:ln>
                <a:noFill/>
              </a:ln>
              <a:solidFill>
                <a:srgbClr val="FF00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787400" y="914400"/>
            <a:ext cx="7162800" cy="8033416"/>
          </a:xfrm>
          <a:prstGeom prst="rect">
            <a:avLst/>
          </a:prstGeom>
          <a:noFill/>
          <a:ln w="9525">
            <a:noFill/>
            <a:miter lim="800000"/>
            <a:headEnd/>
            <a:tailEnd/>
          </a:ln>
        </p:spPr>
      </p:pic>
      <p:sp>
        <p:nvSpPr>
          <p:cNvPr id="3" name="Rounded Rectangle 2"/>
          <p:cNvSpPr/>
          <p:nvPr/>
        </p:nvSpPr>
        <p:spPr bwMode="auto">
          <a:xfrm>
            <a:off x="8178800" y="2514600"/>
            <a:ext cx="4038600" cy="35814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863600" y="762000"/>
            <a:ext cx="7239000" cy="7920089"/>
          </a:xfrm>
          <a:prstGeom prst="rect">
            <a:avLst/>
          </a:prstGeom>
          <a:noFill/>
          <a:ln w="9525">
            <a:noFill/>
            <a:miter lim="800000"/>
            <a:headEnd/>
            <a:tailEnd/>
          </a:ln>
        </p:spPr>
      </p:pic>
      <p:sp>
        <p:nvSpPr>
          <p:cNvPr id="3" name="Rounded Rectangle 2"/>
          <p:cNvSpPr/>
          <p:nvPr/>
        </p:nvSpPr>
        <p:spPr bwMode="auto">
          <a:xfrm>
            <a:off x="8178800" y="2514600"/>
            <a:ext cx="4419600" cy="54864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a:p>
            <a:pPr marL="228600" marR="0" indent="0" algn="ctr" defTabSz="584200" rtl="0" eaLnBrk="1" fontAlgn="base" latinLnBrk="0" hangingPunct="0">
              <a:lnSpc>
                <a:spcPct val="100000"/>
              </a:lnSpc>
              <a:spcBef>
                <a:spcPct val="0"/>
              </a:spcBef>
              <a:spcAft>
                <a:spcPct val="0"/>
              </a:spcAft>
              <a:buClrTx/>
              <a:buSzTx/>
              <a:buFontTx/>
              <a:buNone/>
              <a:tabLst/>
            </a:pPr>
            <a:r>
              <a:rPr lang="en-US" sz="4800" dirty="0" smtClean="0">
                <a:solidFill>
                  <a:srgbClr val="FF0000"/>
                </a:solidFill>
              </a:rPr>
              <a:t>Rain approaching</a:t>
            </a:r>
            <a:endParaRPr kumimoji="0" lang="en-US" sz="4800" b="0" i="1" u="none" strike="noStrike" cap="none" normalizeH="0" baseline="0" dirty="0" smtClean="0">
              <a:ln>
                <a:noFill/>
              </a:ln>
              <a:solidFill>
                <a:srgbClr val="FF00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863600" y="685800"/>
            <a:ext cx="7315200" cy="8086261"/>
          </a:xfrm>
          <a:prstGeom prst="rect">
            <a:avLst/>
          </a:prstGeom>
          <a:noFill/>
          <a:ln w="9525">
            <a:noFill/>
            <a:miter lim="800000"/>
            <a:headEnd/>
            <a:tailEnd/>
          </a:ln>
        </p:spPr>
      </p:pic>
      <p:sp>
        <p:nvSpPr>
          <p:cNvPr id="3" name="Rounded Rectangle 2"/>
          <p:cNvSpPr/>
          <p:nvPr/>
        </p:nvSpPr>
        <p:spPr bwMode="auto">
          <a:xfrm>
            <a:off x="8178800" y="2514600"/>
            <a:ext cx="4038600" cy="35814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cstate="print"/>
          <a:srcRect/>
          <a:stretch>
            <a:fillRect/>
          </a:stretch>
        </p:blipFill>
        <p:spPr bwMode="auto">
          <a:xfrm>
            <a:off x="939800" y="1066800"/>
            <a:ext cx="6938963" cy="7540716"/>
          </a:xfrm>
          <a:prstGeom prst="rect">
            <a:avLst/>
          </a:prstGeom>
          <a:noFill/>
          <a:ln w="9525">
            <a:noFill/>
            <a:miter lim="800000"/>
            <a:headEnd/>
            <a:tailEnd/>
          </a:ln>
        </p:spPr>
      </p:pic>
      <p:sp>
        <p:nvSpPr>
          <p:cNvPr id="3" name="Rounded Rectangle 2"/>
          <p:cNvSpPr/>
          <p:nvPr/>
        </p:nvSpPr>
        <p:spPr bwMode="auto">
          <a:xfrm>
            <a:off x="8178800" y="2514600"/>
            <a:ext cx="4038600" cy="6019800"/>
          </a:xfrm>
          <a:prstGeom prst="roundRect">
            <a:avLst/>
          </a:prstGeom>
          <a:blipFill dpi="0" rotWithShape="0">
            <a:blip r:embed="rId4" cstate="print"/>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FF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And the weather is???</a:t>
            </a:r>
          </a:p>
          <a:p>
            <a:pPr marL="228600" marR="0" indent="0" algn="ctr" defTabSz="584200" rtl="0" eaLnBrk="1" fontAlgn="base" latinLnBrk="0" hangingPunct="0">
              <a:lnSpc>
                <a:spcPct val="100000"/>
              </a:lnSpc>
              <a:spcBef>
                <a:spcPct val="0"/>
              </a:spcBef>
              <a:spcAft>
                <a:spcPct val="0"/>
              </a:spcAft>
              <a:buClrTx/>
              <a:buSzTx/>
              <a:buFontTx/>
              <a:buNone/>
              <a:tabLst/>
            </a:pPr>
            <a:endParaRPr lang="en-US" sz="6000" dirty="0" smtClean="0">
              <a:solidFill>
                <a:srgbClr val="FFFF00"/>
              </a:solidFill>
            </a:endParaRPr>
          </a:p>
          <a:p>
            <a:pPr marL="228600" marR="0" indent="0" algn="ctr" defTabSz="584200" rtl="0" eaLnBrk="1" fontAlgn="base" latinLnBrk="0" hangingPunct="0">
              <a:lnSpc>
                <a:spcPct val="100000"/>
              </a:lnSpc>
              <a:spcBef>
                <a:spcPct val="0"/>
              </a:spcBef>
              <a:spcAft>
                <a:spcPct val="0"/>
              </a:spcAft>
              <a:buClrTx/>
              <a:buSzTx/>
              <a:buFontTx/>
              <a:buNone/>
              <a:tabLst/>
            </a:pPr>
            <a:r>
              <a:rPr kumimoji="0" lang="en-US" sz="6000" b="0" i="1" u="none" strike="noStrike" cap="none" normalizeH="0" baseline="0" dirty="0" smtClean="0">
                <a:ln>
                  <a:noFill/>
                </a:ln>
                <a:solidFill>
                  <a:srgbClr val="FF0000"/>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rPr>
              <a:t>Nice and Sunny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314" y="1447800"/>
            <a:ext cx="10148486" cy="470898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You will now work with your partner to calculate air pressure using a barometer.</a:t>
            </a:r>
            <a:endParaRPr lang="en-US" sz="6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9195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tools		</a:t>
            </a:r>
            <a:endParaRPr lang="en-US"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US" dirty="0" smtClean="0"/>
              <a:t>Meteorologists use many different tools to help them forecast the weather.</a:t>
            </a:r>
          </a:p>
          <a:p>
            <a:pPr marL="571500" indent="-571500">
              <a:buFont typeface="Arial" panose="020B0604020202020204" pitchFamily="34" charset="0"/>
              <a:buChar char="•"/>
            </a:pPr>
            <a:r>
              <a:rPr lang="en-US" i="0" dirty="0"/>
              <a:t>A </a:t>
            </a:r>
            <a:r>
              <a:rPr lang="en-US" dirty="0" smtClean="0"/>
              <a:t>weather forecast </a:t>
            </a:r>
            <a:r>
              <a:rPr lang="en-US" i="0" dirty="0"/>
              <a:t>is a prediction of weather conditions over </a:t>
            </a:r>
            <a:r>
              <a:rPr lang="en-US" i="0" dirty="0" smtClean="0"/>
              <a:t>the next </a:t>
            </a:r>
            <a:r>
              <a:rPr lang="en-US" i="0" dirty="0"/>
              <a:t>few days. </a:t>
            </a:r>
            <a:endParaRPr lang="en-US" i="0" dirty="0" smtClean="0"/>
          </a:p>
          <a:p>
            <a:pPr marL="571500" indent="-571500">
              <a:buFont typeface="Arial" panose="020B0604020202020204" pitchFamily="34" charset="0"/>
              <a:buChar char="•"/>
            </a:pPr>
            <a:r>
              <a:rPr lang="en-US" i="0" dirty="0" smtClean="0"/>
              <a:t>Meteorologists </a:t>
            </a:r>
            <a:r>
              <a:rPr lang="en-US" i="0" dirty="0"/>
              <a:t>make weather </a:t>
            </a:r>
            <a:r>
              <a:rPr lang="en-US" i="0" dirty="0" smtClean="0"/>
              <a:t>forecasts using </a:t>
            </a:r>
            <a:r>
              <a:rPr lang="en-US" i="0" dirty="0"/>
              <a:t>information on atmospheric conditions.</a:t>
            </a:r>
            <a:endParaRPr lang="en-US" dirty="0"/>
          </a:p>
        </p:txBody>
      </p:sp>
    </p:spTree>
    <p:extLst>
      <p:ext uri="{BB962C8B-B14F-4D97-AF65-F5344CB8AC3E}">
        <p14:creationId xmlns:p14="http://schemas.microsoft.com/office/powerpoint/2010/main" val="146134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200" y="381000"/>
            <a:ext cx="7519879" cy="923330"/>
          </a:xfrm>
          <a:prstGeom prst="rect">
            <a:avLst/>
          </a:prstGeom>
        </p:spPr>
        <p:txBody>
          <a:bodyPr wrap="none">
            <a:spAutoFit/>
          </a:bodyPr>
          <a:lstStyle/>
          <a:p>
            <a:r>
              <a:rPr lang="en-US" sz="5400" i="0" dirty="0" smtClean="0">
                <a:solidFill>
                  <a:schemeClr val="tx1">
                    <a:lumMod val="20000"/>
                    <a:lumOff val="80000"/>
                  </a:schemeClr>
                </a:solidFill>
              </a:rPr>
              <a:t>WEATHER BALLOONS</a:t>
            </a:r>
            <a:endParaRPr lang="en-US" sz="5400" dirty="0">
              <a:solidFill>
                <a:schemeClr val="tx1">
                  <a:lumMod val="20000"/>
                  <a:lumOff val="80000"/>
                </a:schemeClr>
              </a:solidFill>
            </a:endParaRPr>
          </a:p>
        </p:txBody>
      </p:sp>
      <p:sp>
        <p:nvSpPr>
          <p:cNvPr id="3" name="Rectangle 2"/>
          <p:cNvSpPr/>
          <p:nvPr/>
        </p:nvSpPr>
        <p:spPr>
          <a:xfrm>
            <a:off x="152400" y="1313258"/>
            <a:ext cx="8077200" cy="8032968"/>
          </a:xfrm>
          <a:prstGeom prst="rect">
            <a:avLst/>
          </a:prstGeom>
        </p:spPr>
        <p:txBody>
          <a:bodyPr wrap="square">
            <a:spAutoFit/>
          </a:bodyPr>
          <a:lstStyle/>
          <a:p>
            <a:pPr marL="571500" indent="-571500" algn="l">
              <a:buFont typeface="Arial" panose="020B0604020202020204" pitchFamily="34" charset="0"/>
              <a:buChar char="•"/>
            </a:pPr>
            <a:r>
              <a:rPr lang="en-US" sz="3600" dirty="0">
                <a:solidFill>
                  <a:schemeClr val="accent5">
                    <a:lumMod val="20000"/>
                    <a:lumOff val="80000"/>
                  </a:schemeClr>
                </a:solidFill>
              </a:rPr>
              <a:t>Weather balloons </a:t>
            </a:r>
            <a:r>
              <a:rPr lang="en-US" sz="3600" i="0" dirty="0">
                <a:solidFill>
                  <a:schemeClr val="accent5">
                    <a:lumMod val="20000"/>
                    <a:lumOff val="80000"/>
                  </a:schemeClr>
                </a:solidFill>
              </a:rPr>
              <a:t>carry electronic equipment. </a:t>
            </a:r>
            <a:endParaRPr lang="en-US" sz="3600" i="0" dirty="0" smtClean="0">
              <a:solidFill>
                <a:schemeClr val="accent5">
                  <a:lumMod val="20000"/>
                  <a:lumOff val="80000"/>
                </a:schemeClr>
              </a:solidFill>
            </a:endParaRPr>
          </a:p>
          <a:p>
            <a:pPr marL="571500" indent="-571500" algn="l">
              <a:buFont typeface="Arial" panose="020B0604020202020204" pitchFamily="34" charset="0"/>
              <a:buChar char="•"/>
            </a:pPr>
            <a:r>
              <a:rPr lang="en-US" sz="3600" i="0" dirty="0" smtClean="0">
                <a:solidFill>
                  <a:schemeClr val="accent5">
                    <a:lumMod val="20000"/>
                    <a:lumOff val="80000"/>
                  </a:schemeClr>
                </a:solidFill>
              </a:rPr>
              <a:t>The equipment on </a:t>
            </a:r>
            <a:r>
              <a:rPr lang="en-US" sz="3600" i="0" dirty="0">
                <a:solidFill>
                  <a:schemeClr val="accent5">
                    <a:lumMod val="20000"/>
                    <a:lumOff val="80000"/>
                  </a:schemeClr>
                </a:solidFill>
              </a:rPr>
              <a:t>a weather balloon can measure weather </a:t>
            </a:r>
            <a:r>
              <a:rPr lang="en-US" sz="3600" i="0" dirty="0" smtClean="0">
                <a:solidFill>
                  <a:schemeClr val="accent5">
                    <a:lumMod val="20000"/>
                    <a:lumOff val="80000"/>
                  </a:schemeClr>
                </a:solidFill>
              </a:rPr>
              <a:t>conditions as </a:t>
            </a:r>
            <a:r>
              <a:rPr lang="en-US" sz="3600" i="0" dirty="0">
                <a:solidFill>
                  <a:schemeClr val="accent5">
                    <a:lumMod val="20000"/>
                    <a:lumOff val="80000"/>
                  </a:schemeClr>
                </a:solidFill>
              </a:rPr>
              <a:t>high as </a:t>
            </a:r>
            <a:r>
              <a:rPr lang="en-US" sz="3600" i="0" dirty="0" smtClean="0">
                <a:solidFill>
                  <a:schemeClr val="accent5">
                    <a:lumMod val="20000"/>
                    <a:lumOff val="80000"/>
                  </a:schemeClr>
                </a:solidFill>
              </a:rPr>
              <a:t>20 miles above </a:t>
            </a:r>
            <a:r>
              <a:rPr lang="en-US" sz="3600" i="0" dirty="0">
                <a:solidFill>
                  <a:schemeClr val="accent5">
                    <a:lumMod val="20000"/>
                    <a:lumOff val="80000"/>
                  </a:schemeClr>
                </a:solidFill>
              </a:rPr>
              <a:t>Earth’s surface. </a:t>
            </a:r>
            <a:endParaRPr lang="en-US" sz="3600" i="0" dirty="0" smtClean="0">
              <a:solidFill>
                <a:schemeClr val="accent5">
                  <a:lumMod val="20000"/>
                  <a:lumOff val="80000"/>
                </a:schemeClr>
              </a:solidFill>
            </a:endParaRPr>
          </a:p>
          <a:p>
            <a:pPr marL="571500" indent="-571500" algn="l">
              <a:buFont typeface="Arial" panose="020B0604020202020204" pitchFamily="34" charset="0"/>
              <a:buChar char="•"/>
            </a:pPr>
            <a:r>
              <a:rPr lang="en-US" sz="3600" i="0" dirty="0" smtClean="0">
                <a:solidFill>
                  <a:schemeClr val="accent5">
                    <a:lumMod val="20000"/>
                    <a:lumOff val="80000"/>
                  </a:schemeClr>
                </a:solidFill>
              </a:rPr>
              <a:t>This equipment measures </a:t>
            </a:r>
            <a:r>
              <a:rPr lang="en-US" sz="3600" i="0" dirty="0">
                <a:solidFill>
                  <a:schemeClr val="accent5">
                    <a:lumMod val="20000"/>
                    <a:lumOff val="80000"/>
                  </a:schemeClr>
                </a:solidFill>
              </a:rPr>
              <a:t>temperature, air pressure, and relative humidity.</a:t>
            </a:r>
          </a:p>
          <a:p>
            <a:pPr marL="571500" indent="-571500" algn="l">
              <a:buFont typeface="Arial" panose="020B0604020202020204" pitchFamily="34" charset="0"/>
              <a:buChar char="•"/>
            </a:pPr>
            <a:r>
              <a:rPr lang="en-US" sz="3600" i="0" dirty="0">
                <a:solidFill>
                  <a:schemeClr val="accent5">
                    <a:lumMod val="20000"/>
                    <a:lumOff val="80000"/>
                  </a:schemeClr>
                </a:solidFill>
              </a:rPr>
              <a:t>It transmits the information to meteorologists using </a:t>
            </a:r>
            <a:r>
              <a:rPr lang="en-US" sz="3600" i="0" dirty="0" smtClean="0">
                <a:solidFill>
                  <a:schemeClr val="accent5">
                    <a:lumMod val="20000"/>
                    <a:lumOff val="80000"/>
                  </a:schemeClr>
                </a:solidFill>
              </a:rPr>
              <a:t>radio signals</a:t>
            </a:r>
            <a:r>
              <a:rPr lang="en-US" sz="3600" i="0" dirty="0">
                <a:solidFill>
                  <a:schemeClr val="accent5">
                    <a:lumMod val="20000"/>
                    <a:lumOff val="80000"/>
                  </a:schemeClr>
                </a:solidFill>
              </a:rPr>
              <a:t>. </a:t>
            </a:r>
            <a:endParaRPr lang="en-US" sz="3600" i="0" dirty="0" smtClean="0">
              <a:solidFill>
                <a:schemeClr val="accent5">
                  <a:lumMod val="20000"/>
                  <a:lumOff val="80000"/>
                </a:schemeClr>
              </a:solidFill>
            </a:endParaRPr>
          </a:p>
          <a:p>
            <a:pPr marL="571500" indent="-571500" algn="l">
              <a:buFont typeface="Arial" panose="020B0604020202020204" pitchFamily="34" charset="0"/>
              <a:buChar char="•"/>
            </a:pPr>
            <a:r>
              <a:rPr lang="en-US" sz="3600" i="0" dirty="0" smtClean="0">
                <a:solidFill>
                  <a:schemeClr val="accent5">
                    <a:lumMod val="20000"/>
                    <a:lumOff val="80000"/>
                  </a:schemeClr>
                </a:solidFill>
              </a:rPr>
              <a:t>Meteorologists </a:t>
            </a:r>
            <a:r>
              <a:rPr lang="en-US" sz="3600" i="0" dirty="0">
                <a:solidFill>
                  <a:schemeClr val="accent5">
                    <a:lumMod val="20000"/>
                    <a:lumOff val="80000"/>
                  </a:schemeClr>
                </a:solidFill>
              </a:rPr>
              <a:t>can track the path of the balloons </a:t>
            </a:r>
            <a:r>
              <a:rPr lang="en-US" sz="3600" i="0" dirty="0" smtClean="0">
                <a:solidFill>
                  <a:schemeClr val="accent5">
                    <a:lumMod val="20000"/>
                    <a:lumOff val="80000"/>
                  </a:schemeClr>
                </a:solidFill>
              </a:rPr>
              <a:t>to measure </a:t>
            </a:r>
            <a:r>
              <a:rPr lang="en-US" sz="3600" i="0" dirty="0">
                <a:solidFill>
                  <a:schemeClr val="accent5">
                    <a:lumMod val="20000"/>
                    <a:lumOff val="80000"/>
                  </a:schemeClr>
                </a:solidFill>
              </a:rPr>
              <a:t>wind speed and direction.</a:t>
            </a:r>
            <a:endParaRPr lang="en-US" sz="3600" dirty="0">
              <a:solidFill>
                <a:schemeClr val="accent5">
                  <a:lumMod val="20000"/>
                  <a:lumOff val="80000"/>
                </a:schemeClr>
              </a:solidFill>
            </a:endParaRPr>
          </a:p>
        </p:txBody>
      </p:sp>
      <p:sp>
        <p:nvSpPr>
          <p:cNvPr id="4" name="AutoShape 5" descr="http://www.google.com/url?sa=i&amp;source=images&amp;cd=&amp;docid=ASAolegbkJdQOM&amp;tbnid=Qu3j2zqAPeKnVM:&amp;ved=0CAUQjBwwAA&amp;url=http%3A%2F%2Fwww.examiner.com%2Fimages%2Fblog%2FEXID3420%2Fimages%2Fweather_balloon.jpg&amp;ei=XzOVUpSPJ9S0sQTn8IH4Dg&amp;psig=AFQjCNE5wYILqnhMruCz2-gnZXneewgmMQ&amp;ust=1385596127698483"/>
          <p:cNvSpPr>
            <a:spLocks noChangeAspect="1" noChangeArrowheads="1"/>
          </p:cNvSpPr>
          <p:nvPr/>
        </p:nvSpPr>
        <p:spPr bwMode="auto">
          <a:xfrm>
            <a:off x="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http://www.google.com/url?sa=i&amp;source=images&amp;cd=&amp;docid=ASAolegbkJdQOM&amp;tbnid=Qu3j2zqAPeKnVM:&amp;ved=0CAUQjBwwAA&amp;url=http%3A%2F%2Fwww.examiner.com%2Fimages%2Fblog%2FEXID3420%2Fimages%2Fweather_balloon.jpg&amp;ei=XzOVUpSPJ9S0sQTn8IH4Dg&amp;psig=AFQjCNE5wYILqnhMruCz2-gnZXneewgmMQ&amp;ust=1385596127698483"/>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4" name="Picture 8" descr="Venetian_Noise Tile_2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0" y="2937164"/>
            <a:ext cx="4876800" cy="4876800"/>
          </a:xfrm>
          <a:prstGeom prst="rect">
            <a:avLst/>
          </a:prstGeom>
          <a:noFill/>
          <a:ln>
            <a:noFill/>
          </a:ln>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38100" cap="flat" cmpd="sng">
                <a:solidFill>
                  <a:srgbClr val="A3BFCE"/>
                </a:solidFill>
                <a:prstDash val="solid"/>
                <a:miter lim="0"/>
                <a:headEnd type="none" w="med" len="med"/>
                <a:tailEnd type="none" w="med" len="med"/>
              </a14:hiddenLine>
            </a:ext>
          </a:extLst>
        </p:spPr>
      </p:pic>
    </p:spTree>
    <p:extLst>
      <p:ext uri="{BB962C8B-B14F-4D97-AF65-F5344CB8AC3E}">
        <p14:creationId xmlns:p14="http://schemas.microsoft.com/office/powerpoint/2010/main" val="235253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64" y="537121"/>
            <a:ext cx="11125200" cy="769441"/>
          </a:xfrm>
          <a:prstGeom prst="rect">
            <a:avLst/>
          </a:prstGeom>
        </p:spPr>
        <p:txBody>
          <a:bodyPr wrap="square">
            <a:spAutoFit/>
          </a:bodyPr>
          <a:lstStyle/>
          <a:p>
            <a:r>
              <a:rPr lang="en-US" sz="4400" b="1" i="0" dirty="0">
                <a:solidFill>
                  <a:schemeClr val="accent5">
                    <a:lumMod val="20000"/>
                    <a:lumOff val="80000"/>
                  </a:schemeClr>
                </a:solidFill>
              </a:rPr>
              <a:t>THERMOMETERS AND BAROMETERS</a:t>
            </a:r>
            <a:endParaRPr lang="en-US" sz="4400" b="1" dirty="0">
              <a:solidFill>
                <a:schemeClr val="accent5">
                  <a:lumMod val="20000"/>
                  <a:lumOff val="80000"/>
                </a:schemeClr>
              </a:solidFill>
            </a:endParaRPr>
          </a:p>
        </p:txBody>
      </p:sp>
      <p:sp>
        <p:nvSpPr>
          <p:cNvPr id="4" name="AutoShape 5"/>
          <p:cNvSpPr>
            <a:spLocks/>
          </p:cNvSpPr>
          <p:nvPr/>
        </p:nvSpPr>
        <p:spPr bwMode="auto">
          <a:xfrm>
            <a:off x="787400" y="1524000"/>
            <a:ext cx="8153400" cy="7529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lstStyle>
            <a:lvl1pPr marL="711200" indent="-711200"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500"/>
              </a:spcBef>
              <a:buClr>
                <a:srgbClr val="ECE6FD"/>
              </a:buClr>
              <a:buSzPct val="100000"/>
              <a:buFont typeface="Wingdings" panose="05000000000000000000" pitchFamily="2" charset="2"/>
              <a:buChar char="q"/>
            </a:pPr>
            <a:r>
              <a:rPr lang="en-US" altLang="en-US" sz="3600" i="0" dirty="0">
                <a:solidFill>
                  <a:srgbClr val="ECE6FD"/>
                </a:solidFill>
                <a:latin typeface="Century" pitchFamily="18" charset="0"/>
                <a:ea typeface="Century" pitchFamily="18" charset="0"/>
                <a:cs typeface="Century" pitchFamily="18" charset="0"/>
                <a:sym typeface="Century" pitchFamily="18" charset="0"/>
              </a:rPr>
              <a:t> </a:t>
            </a:r>
            <a:r>
              <a:rPr lang="en-US" altLang="en-US" sz="3600" i="0" dirty="0">
                <a:solidFill>
                  <a:srgbClr val="FFFF00"/>
                </a:solidFill>
                <a:latin typeface="Century" pitchFamily="18" charset="0"/>
                <a:ea typeface="Century" pitchFamily="18" charset="0"/>
                <a:cs typeface="Century" pitchFamily="18" charset="0"/>
                <a:sym typeface="Century" pitchFamily="18" charset="0"/>
              </a:rPr>
              <a:t>Measuring Air Temperature </a:t>
            </a:r>
            <a:r>
              <a:rPr lang="en-US" altLang="en-US" sz="3600" i="0" dirty="0" smtClean="0">
                <a:solidFill>
                  <a:srgbClr val="FFFF00"/>
                </a:solidFill>
                <a:latin typeface="Century" pitchFamily="18" charset="0"/>
                <a:ea typeface="Century" pitchFamily="18" charset="0"/>
                <a:cs typeface="Century" pitchFamily="18" charset="0"/>
                <a:sym typeface="Century" pitchFamily="18" charset="0"/>
              </a:rPr>
              <a:t>       </a:t>
            </a:r>
            <a:r>
              <a:rPr lang="en-US" altLang="en-US" sz="3600" i="0" dirty="0" smtClean="0">
                <a:solidFill>
                  <a:srgbClr val="ECE6FD"/>
                </a:solidFill>
                <a:latin typeface="Century" pitchFamily="18" charset="0"/>
                <a:ea typeface="Century" pitchFamily="18" charset="0"/>
                <a:cs typeface="Century" pitchFamily="18" charset="0"/>
                <a:sym typeface="Century" pitchFamily="18" charset="0"/>
              </a:rPr>
              <a:t>A </a:t>
            </a:r>
            <a:r>
              <a:rPr lang="en-US" altLang="en-US" sz="3600" i="0" dirty="0">
                <a:solidFill>
                  <a:srgbClr val="ECE6FD"/>
                </a:solidFill>
                <a:latin typeface="Century" pitchFamily="18" charset="0"/>
                <a:ea typeface="Century" pitchFamily="18" charset="0"/>
                <a:cs typeface="Century" pitchFamily="18" charset="0"/>
                <a:sym typeface="Century" pitchFamily="18" charset="0"/>
              </a:rPr>
              <a:t>tool used to measure air temperature is called a thermometer. </a:t>
            </a:r>
            <a:endParaRPr lang="en-US" altLang="en-US" sz="3600" i="0" dirty="0" smtClean="0">
              <a:solidFill>
                <a:srgbClr val="ECE6FD"/>
              </a:solidFill>
              <a:latin typeface="Century" pitchFamily="18" charset="0"/>
              <a:ea typeface="Century" pitchFamily="18" charset="0"/>
              <a:cs typeface="Century" pitchFamily="18" charset="0"/>
              <a:sym typeface="Century" pitchFamily="18" charset="0"/>
            </a:endParaRPr>
          </a:p>
          <a:p>
            <a:pPr algn="l">
              <a:spcBef>
                <a:spcPts val="1500"/>
              </a:spcBef>
              <a:buClr>
                <a:srgbClr val="ECE6FD"/>
              </a:buClr>
              <a:buSzPct val="100000"/>
              <a:buFont typeface="Wingdings" panose="05000000000000000000" pitchFamily="2" charset="2"/>
              <a:buChar char="q"/>
            </a:pPr>
            <a:endParaRPr lang="en-US" altLang="en-US" sz="3600" i="0" dirty="0" smtClean="0">
              <a:solidFill>
                <a:srgbClr val="ECE6FD"/>
              </a:solidFill>
              <a:latin typeface="Century" pitchFamily="18" charset="0"/>
              <a:ea typeface="Century" pitchFamily="18" charset="0"/>
              <a:cs typeface="Century" pitchFamily="18" charset="0"/>
              <a:sym typeface="Century" pitchFamily="18" charset="0"/>
            </a:endParaRPr>
          </a:p>
          <a:p>
            <a:pPr algn="l">
              <a:spcBef>
                <a:spcPts val="1500"/>
              </a:spcBef>
              <a:buClr>
                <a:srgbClr val="ECE6FD"/>
              </a:buClr>
              <a:buSzPct val="100000"/>
              <a:buFont typeface="Wingdings" panose="05000000000000000000" pitchFamily="2" charset="2"/>
              <a:buChar char="q"/>
            </a:pPr>
            <a:endParaRPr lang="en-US" altLang="en-US" sz="3600" i="0" dirty="0" smtClean="0">
              <a:solidFill>
                <a:srgbClr val="ECE6FD"/>
              </a:solidFill>
              <a:latin typeface="Century" pitchFamily="18" charset="0"/>
              <a:ea typeface="Century" pitchFamily="18" charset="0"/>
              <a:cs typeface="Century" pitchFamily="18" charset="0"/>
              <a:sym typeface="Century" pitchFamily="18" charset="0"/>
            </a:endParaRPr>
          </a:p>
          <a:p>
            <a:pPr algn="l">
              <a:spcBef>
                <a:spcPts val="1500"/>
              </a:spcBef>
              <a:buClr>
                <a:srgbClr val="ECE6FD"/>
              </a:buClr>
              <a:buSzPct val="100000"/>
              <a:buFont typeface="Wingdings" panose="05000000000000000000" pitchFamily="2" charset="2"/>
              <a:buChar char="q"/>
            </a:pPr>
            <a:r>
              <a:rPr lang="en-US" altLang="en-US" sz="3600" i="0" dirty="0" smtClean="0">
                <a:solidFill>
                  <a:srgbClr val="FFFF00"/>
                </a:solidFill>
                <a:latin typeface="Century" pitchFamily="18" charset="0"/>
                <a:ea typeface="Century" pitchFamily="18" charset="0"/>
                <a:cs typeface="Century" pitchFamily="18" charset="0"/>
                <a:sym typeface="Century" pitchFamily="18" charset="0"/>
              </a:rPr>
              <a:t>Measuring Air Pressure </a:t>
            </a:r>
            <a:r>
              <a:rPr lang="en-US" altLang="en-US" sz="3600" i="0" dirty="0" smtClean="0">
                <a:solidFill>
                  <a:srgbClr val="ECE6FD"/>
                </a:solidFill>
                <a:latin typeface="Century" pitchFamily="18" charset="0"/>
                <a:ea typeface="Century" pitchFamily="18" charset="0"/>
                <a:cs typeface="Century" pitchFamily="18" charset="0"/>
                <a:sym typeface="Century" pitchFamily="18" charset="0"/>
              </a:rPr>
              <a:t>An </a:t>
            </a:r>
            <a:r>
              <a:rPr lang="en-US" altLang="en-US" sz="3600" i="0" dirty="0">
                <a:solidFill>
                  <a:srgbClr val="ECE6FD"/>
                </a:solidFill>
                <a:latin typeface="Century" pitchFamily="18" charset="0"/>
                <a:ea typeface="Century" pitchFamily="18" charset="0"/>
                <a:cs typeface="Century" pitchFamily="18" charset="0"/>
                <a:sym typeface="Century" pitchFamily="18" charset="0"/>
              </a:rPr>
              <a:t>instrument used to measure air pressure is a barometer.</a:t>
            </a:r>
            <a:endParaRPr lang="en-US" altLang="en-US" sz="4800" dirty="0"/>
          </a:p>
        </p:txBody>
      </p:sp>
      <p:pic>
        <p:nvPicPr>
          <p:cNvPr id="5" name="Picture 1" descr="https://encrypted-tbn1.google.com/images?q=tbn:ANd9GcQvUmOTaW7MhQBbmVI4vrihwU0iHx-gz3xPlkJWynBq-Wtxa7XfDQ"/>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5374" y="1371601"/>
            <a:ext cx="2733476"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descr="Weems &amp; Plath Homeport Collection Barometer">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4600" y="5410200"/>
            <a:ext cx="35052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5558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1" name="AutoShape 1"/>
          <p:cNvSpPr>
            <a:spLocks/>
          </p:cNvSpPr>
          <p:nvPr/>
        </p:nvSpPr>
        <p:spPr bwMode="auto">
          <a:xfrm rot="13549715">
            <a:off x="11457781" y="8427244"/>
            <a:ext cx="1408113" cy="162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defTabSz="914400"/>
            <a:r>
              <a:rPr lang="en-US" altLang="en-US" sz="11200" i="0">
                <a:solidFill>
                  <a:srgbClr val="998B98"/>
                </a:solidFill>
                <a:latin typeface="Wingdings 2" pitchFamily="18" charset="2"/>
                <a:ea typeface="Wingdings 2" pitchFamily="18" charset="2"/>
                <a:cs typeface="Wingdings 2" pitchFamily="18" charset="2"/>
                <a:sym typeface="Wingdings 2" pitchFamily="18" charset="2"/>
              </a:rPr>
              <a:t></a:t>
            </a:r>
            <a:endParaRPr lang="en-US" altLang="en-US"/>
          </a:p>
        </p:txBody>
      </p:sp>
      <p:sp>
        <p:nvSpPr>
          <p:cNvPr id="10244" name="AutoShape 4"/>
          <p:cNvSpPr>
            <a:spLocks/>
          </p:cNvSpPr>
          <p:nvPr/>
        </p:nvSpPr>
        <p:spPr bwMode="auto">
          <a:xfrm>
            <a:off x="374649" y="914400"/>
            <a:ext cx="11812588" cy="1227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buClr>
                <a:srgbClr val="FFCC00"/>
              </a:buClr>
              <a:buSzPct val="100000"/>
              <a:buFontTx/>
              <a:buChar char="•"/>
            </a:pPr>
            <a:r>
              <a:rPr lang="en-US" altLang="en-US" sz="3800" i="0" dirty="0">
                <a:solidFill>
                  <a:srgbClr val="FFFF00"/>
                </a:solidFill>
                <a:latin typeface="Century" pitchFamily="18" charset="0"/>
                <a:ea typeface="Century" pitchFamily="18" charset="0"/>
                <a:cs typeface="Century" pitchFamily="18" charset="0"/>
                <a:sym typeface="Century" pitchFamily="18" charset="0"/>
              </a:rPr>
              <a:t>Measuring Wind Direction  </a:t>
            </a:r>
            <a:r>
              <a:rPr lang="en-US" altLang="en-US" sz="3800" i="0" dirty="0">
                <a:solidFill>
                  <a:srgbClr val="ECE6FD"/>
                </a:solidFill>
                <a:latin typeface="Century" pitchFamily="18" charset="0"/>
                <a:ea typeface="Century" pitchFamily="18" charset="0"/>
                <a:cs typeface="Century" pitchFamily="18" charset="0"/>
                <a:sym typeface="Century" pitchFamily="18" charset="0"/>
              </a:rPr>
              <a:t>Wind direction can be measured by using a </a:t>
            </a:r>
            <a:r>
              <a:rPr lang="en-US" altLang="en-US" sz="3800" i="0" dirty="0">
                <a:solidFill>
                  <a:srgbClr val="FFFF00"/>
                </a:solidFill>
                <a:latin typeface="Century" pitchFamily="18" charset="0"/>
                <a:ea typeface="Century" pitchFamily="18" charset="0"/>
                <a:cs typeface="Century" pitchFamily="18" charset="0"/>
                <a:sym typeface="Century" pitchFamily="18" charset="0"/>
              </a:rPr>
              <a:t>windsock</a:t>
            </a:r>
            <a:r>
              <a:rPr lang="en-US" altLang="en-US" sz="3800" i="0" dirty="0">
                <a:solidFill>
                  <a:srgbClr val="ECE6FD"/>
                </a:solidFill>
                <a:latin typeface="Century" pitchFamily="18" charset="0"/>
                <a:ea typeface="Century" pitchFamily="18" charset="0"/>
                <a:cs typeface="Century" pitchFamily="18" charset="0"/>
                <a:sym typeface="Century" pitchFamily="18" charset="0"/>
              </a:rPr>
              <a:t> or a </a:t>
            </a:r>
            <a:r>
              <a:rPr lang="en-US" altLang="en-US" sz="3800" i="0" dirty="0">
                <a:solidFill>
                  <a:srgbClr val="FFFF00"/>
                </a:solidFill>
                <a:latin typeface="Century" pitchFamily="18" charset="0"/>
                <a:ea typeface="Century" pitchFamily="18" charset="0"/>
                <a:cs typeface="Century" pitchFamily="18" charset="0"/>
                <a:sym typeface="Century" pitchFamily="18" charset="0"/>
              </a:rPr>
              <a:t>wind vane</a:t>
            </a:r>
            <a:r>
              <a:rPr lang="en-US" altLang="en-US" sz="3800" i="0" dirty="0">
                <a:solidFill>
                  <a:srgbClr val="ECE6FD"/>
                </a:solidFill>
                <a:latin typeface="Century" pitchFamily="18" charset="0"/>
                <a:ea typeface="Century" pitchFamily="18" charset="0"/>
                <a:cs typeface="Century" pitchFamily="18" charset="0"/>
                <a:sym typeface="Century" pitchFamily="18" charset="0"/>
              </a:rPr>
              <a:t>.</a:t>
            </a:r>
            <a:endParaRPr lang="en-US" altLang="en-US" dirty="0"/>
          </a:p>
        </p:txBody>
      </p:sp>
      <p:pic>
        <p:nvPicPr>
          <p:cNvPr id="10245" name="Picture 5" descr="Windsock"/>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4333875"/>
            <a:ext cx="7385050" cy="524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http://school.discoveryeducation.com/lessonplans/images/activities/weatherstation/windvan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6125" y="5092700"/>
            <a:ext cx="3646488"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5" name="AutoShape 1"/>
          <p:cNvSpPr>
            <a:spLocks/>
          </p:cNvSpPr>
          <p:nvPr/>
        </p:nvSpPr>
        <p:spPr bwMode="auto">
          <a:xfrm rot="13549715">
            <a:off x="11457781" y="8427244"/>
            <a:ext cx="1408113" cy="162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defTabSz="914400"/>
            <a:r>
              <a:rPr lang="en-US" altLang="en-US" sz="11200" i="0">
                <a:solidFill>
                  <a:srgbClr val="998B98"/>
                </a:solidFill>
                <a:latin typeface="Wingdings 2" pitchFamily="18" charset="2"/>
                <a:ea typeface="Wingdings 2" pitchFamily="18" charset="2"/>
                <a:cs typeface="Wingdings 2" pitchFamily="18" charset="2"/>
                <a:sym typeface="Wingdings 2" pitchFamily="18" charset="2"/>
              </a:rPr>
              <a:t></a:t>
            </a:r>
            <a:endParaRPr lang="en-US" altLang="en-US"/>
          </a:p>
        </p:txBody>
      </p:sp>
      <p:sp>
        <p:nvSpPr>
          <p:cNvPr id="11266" name="AutoShape 2"/>
          <p:cNvSpPr>
            <a:spLocks/>
          </p:cNvSpPr>
          <p:nvPr/>
        </p:nvSpPr>
        <p:spPr bwMode="auto">
          <a:xfrm>
            <a:off x="433388" y="323850"/>
            <a:ext cx="12393612" cy="1227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buClr>
                <a:srgbClr val="FFCC00"/>
              </a:buClr>
              <a:buSzPct val="100000"/>
              <a:buFontTx/>
              <a:buChar char="•"/>
            </a:pPr>
            <a:r>
              <a:rPr lang="en-US" altLang="en-US" sz="3800" i="0" dirty="0">
                <a:solidFill>
                  <a:srgbClr val="ECE6FD"/>
                </a:solidFill>
                <a:latin typeface="Century" pitchFamily="18" charset="0"/>
                <a:ea typeface="Century" pitchFamily="18" charset="0"/>
                <a:cs typeface="Century" pitchFamily="18" charset="0"/>
                <a:sym typeface="Century" pitchFamily="18" charset="0"/>
              </a:rPr>
              <a:t>Measuring Wind Speed  An instrument used to measure wind speed is called an </a:t>
            </a:r>
            <a:r>
              <a:rPr lang="en-US" altLang="en-US" sz="3800" i="0" dirty="0">
                <a:solidFill>
                  <a:srgbClr val="FFFF00"/>
                </a:solidFill>
                <a:latin typeface="Century" pitchFamily="18" charset="0"/>
                <a:ea typeface="Century" pitchFamily="18" charset="0"/>
                <a:cs typeface="Century" pitchFamily="18" charset="0"/>
                <a:sym typeface="Century" pitchFamily="18" charset="0"/>
              </a:rPr>
              <a:t>anemometer</a:t>
            </a:r>
            <a:r>
              <a:rPr lang="en-US" altLang="en-US" sz="3800" i="0" dirty="0">
                <a:solidFill>
                  <a:srgbClr val="ECE6FD"/>
                </a:solidFill>
                <a:latin typeface="Century" pitchFamily="18" charset="0"/>
                <a:ea typeface="Century" pitchFamily="18" charset="0"/>
                <a:cs typeface="Century" pitchFamily="18" charset="0"/>
                <a:sym typeface="Century" pitchFamily="18" charset="0"/>
              </a:rPr>
              <a:t>.</a:t>
            </a:r>
            <a:endParaRPr lang="en-US" altLang="en-US" dirty="0"/>
          </a:p>
        </p:txBody>
      </p:sp>
      <p:pic>
        <p:nvPicPr>
          <p:cNvPr id="11267" name="Picture 3" descr="http://www.xconomy.com/wordpress/wp-content/images/2007/12/c3anemometer_64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5304120"/>
            <a:ext cx="4627562" cy="4431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descr="http://www.instructables.com/image/FHUNPS2GFDX0HAX/Paper-Cup-Anemomete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7200" y="5444848"/>
            <a:ext cx="5754688" cy="4315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254000" y="1887800"/>
            <a:ext cx="12433300" cy="3416320"/>
          </a:xfrm>
          <a:prstGeom prst="rect">
            <a:avLst/>
          </a:prstGeom>
        </p:spPr>
        <p:txBody>
          <a:bodyPr wrap="square">
            <a:spAutoFit/>
          </a:bodyPr>
          <a:lstStyle/>
          <a:p>
            <a:pPr algn="l"/>
            <a:r>
              <a:rPr lang="en-US" sz="3600" i="0" dirty="0">
                <a:solidFill>
                  <a:schemeClr val="accent5">
                    <a:lumMod val="20000"/>
                    <a:lumOff val="80000"/>
                  </a:schemeClr>
                </a:solidFill>
              </a:rPr>
              <a:t>It has </a:t>
            </a:r>
            <a:r>
              <a:rPr lang="en-US" sz="3600" i="0" dirty="0" smtClean="0">
                <a:solidFill>
                  <a:schemeClr val="accent5">
                    <a:lumMod val="20000"/>
                    <a:lumOff val="80000"/>
                  </a:schemeClr>
                </a:solidFill>
              </a:rPr>
              <a:t>three or </a:t>
            </a:r>
            <a:r>
              <a:rPr lang="en-US" sz="3600" i="0" dirty="0">
                <a:solidFill>
                  <a:schemeClr val="accent5">
                    <a:lumMod val="20000"/>
                    <a:lumOff val="80000"/>
                  </a:schemeClr>
                </a:solidFill>
              </a:rPr>
              <a:t>four cups connected to a pole with spokes. The </a:t>
            </a:r>
            <a:r>
              <a:rPr lang="en-US" sz="3600" i="0" dirty="0" smtClean="0">
                <a:solidFill>
                  <a:schemeClr val="accent5">
                    <a:lumMod val="20000"/>
                    <a:lumOff val="80000"/>
                  </a:schemeClr>
                </a:solidFill>
              </a:rPr>
              <a:t>wind pushes </a:t>
            </a:r>
            <a:r>
              <a:rPr lang="en-US" sz="3600" i="0" dirty="0">
                <a:solidFill>
                  <a:schemeClr val="accent5">
                    <a:lumMod val="20000"/>
                    <a:lumOff val="80000"/>
                  </a:schemeClr>
                </a:solidFill>
              </a:rPr>
              <a:t>on the open sides of the cups. This makes </a:t>
            </a:r>
            <a:r>
              <a:rPr lang="en-US" sz="3600" i="0" dirty="0" smtClean="0">
                <a:solidFill>
                  <a:schemeClr val="accent5">
                    <a:lumMod val="20000"/>
                    <a:lumOff val="80000"/>
                  </a:schemeClr>
                </a:solidFill>
              </a:rPr>
              <a:t>them spin </a:t>
            </a:r>
            <a:r>
              <a:rPr lang="en-US" sz="3600" i="0" dirty="0">
                <a:solidFill>
                  <a:schemeClr val="accent5">
                    <a:lumMod val="20000"/>
                    <a:lumOff val="80000"/>
                  </a:schemeClr>
                </a:solidFill>
              </a:rPr>
              <a:t>on the pole. The spinning of the pole produces an</a:t>
            </a:r>
          </a:p>
          <a:p>
            <a:pPr algn="l"/>
            <a:r>
              <a:rPr lang="en-US" sz="3600" i="0" dirty="0">
                <a:solidFill>
                  <a:schemeClr val="accent5">
                    <a:lumMod val="20000"/>
                    <a:lumOff val="80000"/>
                  </a:schemeClr>
                </a:solidFill>
              </a:rPr>
              <a:t>electric current, which is displayed on a dial. The faster</a:t>
            </a:r>
          </a:p>
          <a:p>
            <a:pPr algn="l"/>
            <a:r>
              <a:rPr lang="en-US" sz="3600" i="0" dirty="0">
                <a:solidFill>
                  <a:schemeClr val="accent5">
                    <a:lumMod val="20000"/>
                    <a:lumOff val="80000"/>
                  </a:schemeClr>
                </a:solidFill>
              </a:rPr>
              <a:t>the wind speed, the stronger the electric current, and the</a:t>
            </a:r>
          </a:p>
          <a:p>
            <a:pPr algn="l"/>
            <a:r>
              <a:rPr lang="en-US" sz="3600" i="0" dirty="0">
                <a:solidFill>
                  <a:schemeClr val="accent5">
                    <a:lumMod val="20000"/>
                    <a:lumOff val="80000"/>
                  </a:schemeClr>
                </a:solidFill>
              </a:rPr>
              <a:t>further the dial moves.</a:t>
            </a:r>
            <a:endParaRPr lang="en-US" sz="3600" dirty="0">
              <a:solidFill>
                <a:schemeClr val="accent5">
                  <a:lumMod val="20000"/>
                  <a:lumOff val="80000"/>
                </a:schemeClr>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89" name="AutoShape 1"/>
          <p:cNvSpPr>
            <a:spLocks/>
          </p:cNvSpPr>
          <p:nvPr/>
        </p:nvSpPr>
        <p:spPr bwMode="auto">
          <a:xfrm rot="13549715">
            <a:off x="11457781" y="8427244"/>
            <a:ext cx="1408113" cy="162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defTabSz="914400"/>
            <a:r>
              <a:rPr lang="en-US" altLang="en-US" sz="11200" i="0">
                <a:solidFill>
                  <a:srgbClr val="998B98"/>
                </a:solidFill>
                <a:latin typeface="Wingdings 2" pitchFamily="18" charset="2"/>
                <a:ea typeface="Wingdings 2" pitchFamily="18" charset="2"/>
                <a:cs typeface="Wingdings 2" pitchFamily="18" charset="2"/>
                <a:sym typeface="Wingdings 2" pitchFamily="18" charset="2"/>
              </a:rPr>
              <a:t></a:t>
            </a:r>
            <a:endParaRPr lang="en-US" altLang="en-US"/>
          </a:p>
        </p:txBody>
      </p:sp>
      <p:sp>
        <p:nvSpPr>
          <p:cNvPr id="12290" name="AutoShape 2"/>
          <p:cNvSpPr>
            <a:spLocks/>
          </p:cNvSpPr>
          <p:nvPr/>
        </p:nvSpPr>
        <p:spPr bwMode="auto">
          <a:xfrm>
            <a:off x="665163" y="974725"/>
            <a:ext cx="11271250" cy="2344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5023" tIns="65023" rIns="65023" bIns="65023"/>
          <a:lstStyle>
            <a:lvl1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1300163">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1300163"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buClr>
                <a:srgbClr val="FFCC00"/>
              </a:buClr>
              <a:buSzPct val="100000"/>
              <a:buFontTx/>
              <a:buChar char="•"/>
            </a:pPr>
            <a:r>
              <a:rPr lang="en-US" altLang="en-US" sz="3800" i="0" dirty="0">
                <a:solidFill>
                  <a:srgbClr val="FFFF00"/>
                </a:solidFill>
                <a:latin typeface="Century" pitchFamily="18" charset="0"/>
                <a:ea typeface="Century" pitchFamily="18" charset="0"/>
                <a:cs typeface="Century" pitchFamily="18" charset="0"/>
                <a:sym typeface="Century" pitchFamily="18" charset="0"/>
              </a:rPr>
              <a:t>Radar and Satellites  Radar</a:t>
            </a:r>
            <a:r>
              <a:rPr lang="en-US" altLang="en-US" sz="3800" i="0" dirty="0">
                <a:solidFill>
                  <a:srgbClr val="ECE6FD"/>
                </a:solidFill>
                <a:latin typeface="Century" pitchFamily="18" charset="0"/>
                <a:ea typeface="Century" pitchFamily="18" charset="0"/>
                <a:cs typeface="Century" pitchFamily="18" charset="0"/>
                <a:sym typeface="Century" pitchFamily="18" charset="0"/>
              </a:rPr>
              <a:t> is used to find the location, movement, and amount of precipitation. </a:t>
            </a:r>
            <a:r>
              <a:rPr lang="en-US" altLang="en-US" sz="3800" i="0" dirty="0">
                <a:solidFill>
                  <a:srgbClr val="FFFF00"/>
                </a:solidFill>
                <a:latin typeface="Century" pitchFamily="18" charset="0"/>
                <a:ea typeface="Century" pitchFamily="18" charset="0"/>
                <a:cs typeface="Century" pitchFamily="18" charset="0"/>
                <a:sym typeface="Century" pitchFamily="18" charset="0"/>
              </a:rPr>
              <a:t>Weather satellites </a:t>
            </a:r>
            <a:r>
              <a:rPr lang="en-US" altLang="en-US" sz="3800" i="0" dirty="0">
                <a:solidFill>
                  <a:srgbClr val="ECE6FD"/>
                </a:solidFill>
                <a:latin typeface="Century" pitchFamily="18" charset="0"/>
                <a:ea typeface="Century" pitchFamily="18" charset="0"/>
                <a:cs typeface="Century" pitchFamily="18" charset="0"/>
                <a:sym typeface="Century" pitchFamily="18" charset="0"/>
              </a:rPr>
              <a:t>that orbit Earth provide images of weather systems.</a:t>
            </a:r>
            <a:endParaRPr lang="en-US" altLang="en-US" dirty="0"/>
          </a:p>
        </p:txBody>
      </p:sp>
      <p:pic>
        <p:nvPicPr>
          <p:cNvPr id="12291" name="Picture 3" descr="http://stormpredator.com/images/Toshiba_monitor_large_rada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4803775"/>
            <a:ext cx="6281738"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descr="http://disastersurvivaltools.com/wp-content/uploads/2012/05/poe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813" y="4795838"/>
            <a:ext cx="6510337" cy="466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52400"/>
            <a:ext cx="11703050" cy="1625600"/>
          </a:xfrm>
        </p:spPr>
        <p:txBody>
          <a:bodyPr/>
          <a:lstStyle/>
          <a:p>
            <a:r>
              <a:rPr lang="en-US" altLang="en-US" sz="6600" i="0" dirty="0" smtClean="0">
                <a:solidFill>
                  <a:srgbClr val="FFFF00"/>
                </a:solidFill>
                <a:latin typeface="Century" pitchFamily="18" charset="0"/>
                <a:ea typeface="Century" pitchFamily="18" charset="0"/>
                <a:cs typeface="Century" pitchFamily="18" charset="0"/>
                <a:sym typeface="Century" pitchFamily="18" charset="0"/>
              </a:rPr>
              <a:t>Radar and Satellites  Radar</a:t>
            </a:r>
            <a:endParaRPr lang="en-US" sz="6600" dirty="0"/>
          </a:p>
        </p:txBody>
      </p:sp>
      <p:sp>
        <p:nvSpPr>
          <p:cNvPr id="3" name="Content Placeholder 2"/>
          <p:cNvSpPr>
            <a:spLocks noGrp="1"/>
          </p:cNvSpPr>
          <p:nvPr>
            <p:ph idx="1"/>
          </p:nvPr>
        </p:nvSpPr>
        <p:spPr>
          <a:xfrm>
            <a:off x="254000" y="1447800"/>
            <a:ext cx="12496800" cy="6435725"/>
          </a:xfrm>
        </p:spPr>
        <p:txBody>
          <a:bodyPr/>
          <a:lstStyle/>
          <a:p>
            <a:pPr marL="571500" indent="-571500">
              <a:buFont typeface="Arial" panose="020B0604020202020204" pitchFamily="34" charset="0"/>
              <a:buChar char="•"/>
            </a:pPr>
            <a:r>
              <a:rPr lang="en-US" altLang="en-US" sz="4000" i="0" dirty="0" smtClean="0">
                <a:solidFill>
                  <a:schemeClr val="accent2">
                    <a:lumMod val="75000"/>
                  </a:schemeClr>
                </a:solidFill>
                <a:latin typeface="Century" pitchFamily="18" charset="0"/>
                <a:ea typeface="Century" pitchFamily="18" charset="0"/>
                <a:cs typeface="Century" pitchFamily="18" charset="0"/>
                <a:sym typeface="Century" pitchFamily="18" charset="0"/>
              </a:rPr>
              <a:t>Radar </a:t>
            </a:r>
            <a:r>
              <a:rPr lang="en-US" altLang="en-US" sz="4000" i="0" dirty="0" smtClean="0">
                <a:solidFill>
                  <a:schemeClr val="accent3">
                    <a:lumMod val="50000"/>
                  </a:schemeClr>
                </a:solidFill>
                <a:latin typeface="Century" pitchFamily="18" charset="0"/>
                <a:ea typeface="Century" pitchFamily="18" charset="0"/>
                <a:cs typeface="Century" pitchFamily="18" charset="0"/>
                <a:sym typeface="Century" pitchFamily="18" charset="0"/>
              </a:rPr>
              <a:t>is used to find the location, movement, and amount of precipitation.</a:t>
            </a:r>
          </a:p>
          <a:p>
            <a:pPr marL="571500" indent="-571500">
              <a:buFont typeface="Arial" panose="020B0604020202020204" pitchFamily="34" charset="0"/>
              <a:buChar char="•"/>
            </a:pPr>
            <a:r>
              <a:rPr lang="en-US" sz="4000" i="0" dirty="0">
                <a:solidFill>
                  <a:schemeClr val="accent3">
                    <a:lumMod val="50000"/>
                  </a:schemeClr>
                </a:solidFill>
              </a:rPr>
              <a:t>Most television </a:t>
            </a:r>
            <a:r>
              <a:rPr lang="en-US" sz="4000" i="0" dirty="0" smtClean="0">
                <a:solidFill>
                  <a:schemeClr val="accent3">
                    <a:lumMod val="50000"/>
                  </a:schemeClr>
                </a:solidFill>
              </a:rPr>
              <a:t>stations use </a:t>
            </a:r>
            <a:r>
              <a:rPr lang="en-US" sz="4000" i="0" dirty="0">
                <a:solidFill>
                  <a:schemeClr val="accent3">
                    <a:lumMod val="50000"/>
                  </a:schemeClr>
                </a:solidFill>
              </a:rPr>
              <a:t>radar to give information about weather systems.</a:t>
            </a:r>
            <a:endParaRPr lang="en-US" sz="4000" dirty="0">
              <a:solidFill>
                <a:schemeClr val="accent3">
                  <a:lumMod val="50000"/>
                </a:schemeClr>
              </a:solidFill>
            </a:endParaRPr>
          </a:p>
        </p:txBody>
      </p:sp>
      <p:pic>
        <p:nvPicPr>
          <p:cNvPr id="4" name="Picture 3" descr="http://stormpredator.com/images/Toshiba_monitor_large_rada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919" y="5053012"/>
            <a:ext cx="6281738" cy="47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9357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746</Words>
  <Application>Microsoft Office PowerPoint</Application>
  <PresentationFormat>Custom</PresentationFormat>
  <Paragraphs>88</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Office Theme</vt:lpstr>
      <vt:lpstr>WEATHER EQUIPMENT</vt:lpstr>
      <vt:lpstr>PowerPoint Presentation</vt:lpstr>
      <vt:lpstr>Weather tools  </vt:lpstr>
      <vt:lpstr>PowerPoint Presentation</vt:lpstr>
      <vt:lpstr>PowerPoint Presentation</vt:lpstr>
      <vt:lpstr>PowerPoint Presentation</vt:lpstr>
      <vt:lpstr>PowerPoint Presentation</vt:lpstr>
      <vt:lpstr>PowerPoint Presentation</vt:lpstr>
      <vt:lpstr>Radar and Satellites  Radar</vt:lpstr>
      <vt:lpstr>Weather satellites</vt:lpstr>
      <vt:lpstr>PowerPoint Presentation</vt:lpstr>
      <vt:lpstr>PowerPoint Presentation</vt:lpstr>
      <vt:lpstr>How to read a Barometer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EQUIPMENT</dc:title>
  <dc:creator>Tracy</dc:creator>
  <cp:lastModifiedBy>Dulaney, Theresa  (MNPS)</cp:lastModifiedBy>
  <cp:revision>10</cp:revision>
  <dcterms:modified xsi:type="dcterms:W3CDTF">2013-12-04T14:38:08Z</dcterms:modified>
</cp:coreProperties>
</file>